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409" r:id="rId2"/>
    <p:sldId id="410" r:id="rId3"/>
    <p:sldId id="411" r:id="rId4"/>
    <p:sldId id="473" r:id="rId5"/>
    <p:sldId id="471" r:id="rId6"/>
    <p:sldId id="468" r:id="rId7"/>
    <p:sldId id="469" r:id="rId8"/>
    <p:sldId id="470" r:id="rId9"/>
    <p:sldId id="429" r:id="rId10"/>
    <p:sldId id="430" r:id="rId11"/>
    <p:sldId id="431" r:id="rId12"/>
    <p:sldId id="433" r:id="rId13"/>
    <p:sldId id="434" r:id="rId14"/>
    <p:sldId id="419" r:id="rId15"/>
    <p:sldId id="420" r:id="rId16"/>
    <p:sldId id="421" r:id="rId17"/>
    <p:sldId id="459" r:id="rId18"/>
    <p:sldId id="422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60" r:id="rId28"/>
    <p:sldId id="461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18" r:id="rId42"/>
    <p:sldId id="462" r:id="rId43"/>
    <p:sldId id="463" r:id="rId44"/>
    <p:sldId id="464" r:id="rId45"/>
    <p:sldId id="465" r:id="rId46"/>
    <p:sldId id="466" r:id="rId47"/>
    <p:sldId id="403" r:id="rId48"/>
    <p:sldId id="402" r:id="rId49"/>
    <p:sldId id="404" r:id="rId50"/>
    <p:sldId id="405" r:id="rId51"/>
    <p:sldId id="406" r:id="rId52"/>
    <p:sldId id="407" r:id="rId53"/>
    <p:sldId id="408" r:id="rId54"/>
    <p:sldId id="428" r:id="rId55"/>
    <p:sldId id="412" r:id="rId56"/>
    <p:sldId id="413" r:id="rId57"/>
    <p:sldId id="414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23" r:id="rId69"/>
    <p:sldId id="424" r:id="rId70"/>
    <p:sldId id="425" r:id="rId71"/>
    <p:sldId id="426" r:id="rId72"/>
    <p:sldId id="427" r:id="rId73"/>
    <p:sldId id="454" r:id="rId74"/>
    <p:sldId id="455" r:id="rId75"/>
    <p:sldId id="456" r:id="rId76"/>
    <p:sldId id="457" r:id="rId77"/>
    <p:sldId id="458" r:id="rId78"/>
    <p:sldId id="415" r:id="rId79"/>
    <p:sldId id="416" r:id="rId80"/>
    <p:sldId id="417" r:id="rId8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1CC"/>
    <a:srgbClr val="782F40"/>
    <a:srgbClr val="480000"/>
    <a:srgbClr val="0000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71904" autoAdjust="0"/>
  </p:normalViewPr>
  <p:slideViewPr>
    <p:cSldViewPr>
      <p:cViewPr varScale="1">
        <p:scale>
          <a:sx n="88" d="100"/>
          <a:sy n="88" d="100"/>
        </p:scale>
        <p:origin x="20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somnath\Downloads\OVERALL_DISBURSEMENTS%20(2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Timeline%20with%20milestones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FSU</a:t>
            </a:r>
            <a:r>
              <a:rPr lang="en-US" baseline="0" dirty="0"/>
              <a:t> </a:t>
            </a:r>
            <a:r>
              <a:rPr lang="en-US" dirty="0"/>
              <a:t>Work</a:t>
            </a:r>
            <a:r>
              <a:rPr lang="en-US" baseline="0" dirty="0"/>
              <a:t> Study Students(All Programs)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Sheet2!$C$9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Sheet2!$D$8:$G$8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Sheet2!$D$9:$G$9</c:f>
              <c:numCache>
                <c:formatCode>#,##0</c:formatCode>
                <c:ptCount val="4"/>
                <c:pt idx="0">
                  <c:v>624</c:v>
                </c:pt>
                <c:pt idx="1">
                  <c:v>863</c:v>
                </c:pt>
                <c:pt idx="2">
                  <c:v>854</c:v>
                </c:pt>
                <c:pt idx="3">
                  <c:v>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3-4F6A-A3CC-2105ACF60D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0801392"/>
        <c:axId val="290847472"/>
      </c:barChart>
      <c:catAx>
        <c:axId val="290801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AID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47472"/>
        <c:crosses val="autoZero"/>
        <c:auto val="1"/>
        <c:lblAlgn val="ctr"/>
        <c:lblOffset val="100"/>
        <c:noMultiLvlLbl val="0"/>
      </c:catAx>
      <c:valAx>
        <c:axId val="29084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STUDENT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801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</a:t>
            </a:r>
            <a:r>
              <a:rPr lang="en-US" baseline="0"/>
              <a:t> Study Student Earnings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Sheet2!$D$10:$G$10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Sheet2!$D$11:$G$11</c:f>
              <c:numCache>
                <c:formatCode>[$$]#,##0;\-[$$]#,##0</c:formatCode>
                <c:ptCount val="4"/>
                <c:pt idx="0">
                  <c:v>1165639</c:v>
                </c:pt>
                <c:pt idx="1">
                  <c:v>1601763</c:v>
                </c:pt>
                <c:pt idx="2">
                  <c:v>1632820</c:v>
                </c:pt>
                <c:pt idx="3">
                  <c:v>1288339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A-445B-BDEB-4077F77D10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2874768"/>
        <c:axId val="294136640"/>
      </c:barChart>
      <c:catAx>
        <c:axId val="252874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AID</a:t>
                </a:r>
                <a:r>
                  <a:rPr lang="en-US" baseline="0"/>
                  <a:t> YEAR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136640"/>
        <c:crosses val="autoZero"/>
        <c:auto val="1"/>
        <c:lblAlgn val="ctr"/>
        <c:lblOffset val="100"/>
        <c:noMultiLvlLbl val="0"/>
      </c:catAx>
      <c:valAx>
        <c:axId val="29413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</a:t>
                </a:r>
                <a:r>
                  <a:rPr lang="en-US" baseline="0"/>
                  <a:t> DISBURSED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[$$]#,##0;\-[$$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874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56020958379637E-2"/>
          <c:y val="3.9426523297491037E-2"/>
          <c:w val="0.87498386147515694"/>
          <c:h val="0.7903998599872342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'Project Timeline'!$D$19</c:f>
              <c:strCache>
                <c:ptCount val="1"/>
                <c:pt idx="0">
                  <c:v>POSITION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1313755120420071E-2"/>
                  <c:y val="2.0475914914326675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10274152955679"/>
                      <c:h val="0.111166532830934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97B-4F60-8C89-EB0749F9FBE3}"/>
                </c:ext>
              </c:extLst>
            </c:dLbl>
            <c:dLbl>
              <c:idx val="1"/>
              <c:layout>
                <c:manualLayout>
                  <c:x val="1.2393220450485605E-3"/>
                  <c:y val="2.6216073083273506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36152309457239"/>
                      <c:h val="9.57002697304754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7B-4F60-8C89-EB0749F9FBE3}"/>
                </c:ext>
              </c:extLst>
            </c:dLbl>
            <c:dLbl>
              <c:idx val="2"/>
              <c:layout>
                <c:manualLayout>
                  <c:x val="-2.8018416590290056E-3"/>
                  <c:y val="5.1691477752383004E-3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2197850664989"/>
                      <c:h val="4.7068997467416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97B-4F60-8C89-EB0749F9FBE3}"/>
                </c:ext>
              </c:extLst>
            </c:dLbl>
            <c:dLbl>
              <c:idx val="3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B-4F60-8C89-EB0749F9FBE3}"/>
                </c:ext>
              </c:extLst>
            </c:dLbl>
            <c:dLbl>
              <c:idx val="4"/>
              <c:layout>
                <c:manualLayout>
                  <c:x val="1.9274755317867898E-3"/>
                  <c:y val="1.0617548952992772E-2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013555653394"/>
                      <c:h val="4.7068997467416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7B-4F60-8C89-EB0749F9FBE3}"/>
                </c:ext>
              </c:extLst>
            </c:dLbl>
            <c:dLbl>
              <c:idx val="5"/>
              <c:layout>
                <c:manualLayout>
                  <c:x val="-3.39297310890675E-3"/>
                  <c:y val="0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7B-4F60-8C89-EB0749F9FBE3}"/>
                </c:ext>
              </c:extLst>
            </c:dLbl>
            <c:dLbl>
              <c:idx val="6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7B-4F60-8C89-EB0749F9FBE3}"/>
                </c:ext>
              </c:extLst>
            </c:dLbl>
            <c:dLbl>
              <c:idx val="7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7B-4F60-8C89-EB0749F9FBE3}"/>
                </c:ext>
              </c:extLst>
            </c:dLbl>
            <c:dLbl>
              <c:idx val="8"/>
              <c:layout>
                <c:manualLayout>
                  <c:x val="-1.0974506092211315E-17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7B-4F60-8C89-EB0749F9FBE3}"/>
                </c:ext>
              </c:extLst>
            </c:dLbl>
            <c:dLbl>
              <c:idx val="9"/>
              <c:layout>
                <c:manualLayout>
                  <c:x val="3.6990065525258853E-2"/>
                  <c:y val="-3.3001169580706389E-17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7B-4F60-8C89-EB0749F9FBE3}"/>
                </c:ext>
              </c:extLst>
            </c:dLbl>
            <c:dLbl>
              <c:idx val="10"/>
              <c:layout>
                <c:manualLayout>
                  <c:x val="-1.8656660356759235E-16"/>
                  <c:y val="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7B-4F60-8C89-EB0749F9FBE3}"/>
                </c:ext>
              </c:extLst>
            </c:dLbl>
            <c:dLbl>
              <c:idx val="11"/>
              <c:layout>
                <c:manualLayout>
                  <c:x val="-1.0974506092211315E-17"/>
                  <c:y val="-4.1068820671032238E-18"/>
                </c:manualLayout>
              </c:layout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7B-4F60-8C89-EB0749F9FBE3}"/>
                </c:ext>
              </c:extLst>
            </c:dLbl>
            <c:spPr>
              <a:solidFill>
                <a:srgbClr val="CEB888"/>
              </a:solidFill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noAutofit/>
              </a:bodyPr>
              <a:lstStyle/>
              <a:p>
                <a:pPr>
                  <a:defRPr sz="1400" b="1" cap="all" spc="10" baseline="0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errBars>
            <c:errBarType val="minus"/>
            <c:errValType val="percentage"/>
            <c:noEndCap val="0"/>
            <c:val val="100"/>
            <c:spPr>
              <a:noFill/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</c:errBars>
          <c:cat>
            <c:strRef>
              <c:f>'Project Timeline'!$H$20:$H$25</c:f>
              <c:strCache>
                <c:ptCount val="6"/>
                <c:pt idx="0">
                  <c:v>Contract Executed/
Initiation Phase</c:v>
                </c:pt>
                <c:pt idx="1">
                  <c:v>Discovery Phase</c:v>
                </c:pt>
                <c:pt idx="2">
                  <c:v>Planning Phase</c:v>
                </c:pt>
                <c:pt idx="3">
                  <c:v>Delivery Phase</c:v>
                </c:pt>
                <c:pt idx="4">
                  <c:v>Pilot Group</c:v>
                </c:pt>
                <c:pt idx="5">
                  <c:v>Transition Phase/
Project Complete</c:v>
                </c:pt>
              </c:strCache>
            </c:strRef>
          </c:cat>
          <c:val>
            <c:numRef>
              <c:f>'Project Timeline'!$F$20:$F$25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7B-4F60-8C89-EB0749F9F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203536"/>
        <c:axId val="256199056"/>
      </c:barChart>
      <c:lineChart>
        <c:grouping val="standard"/>
        <c:varyColors val="0"/>
        <c:ser>
          <c:idx val="0"/>
          <c:order val="0"/>
          <c:tx>
            <c:strRef>
              <c:f>'Project Timeline'!$B$19</c:f>
              <c:strCache>
                <c:ptCount val="1"/>
                <c:pt idx="0">
                  <c:v>DATE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tx1">
                  <a:lumMod val="65000"/>
                  <a:lumOff val="35000"/>
                </a:schemeClr>
              </a:solidFill>
              <a:ln w="60325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errBars>
            <c:errDir val="y"/>
            <c:errBarType val="both"/>
            <c:errValType val="percentage"/>
            <c:noEndCap val="0"/>
            <c:val val="5"/>
          </c:errBars>
          <c:cat>
            <c:numRef>
              <c:f>'Project Timeline'!$G$20:$G$25</c:f>
              <c:numCache>
                <c:formatCode>m/d/yyyy</c:formatCode>
                <c:ptCount val="6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</c:numCache>
            </c:numRef>
          </c:cat>
          <c:val>
            <c:numRef>
              <c:f>'Project Timeline'!$E$20:$E$25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197B-4F60-8C89-EB0749F9F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647048"/>
        <c:axId val="256198672"/>
      </c:lineChart>
      <c:catAx>
        <c:axId val="255647048"/>
        <c:scaling>
          <c:orientation val="minMax"/>
        </c:scaling>
        <c:delete val="0"/>
        <c:axPos val="b"/>
        <c:numFmt formatCode="mmm\ yyyy" sourceLinked="0"/>
        <c:majorTickMark val="cross"/>
        <c:minorTickMark val="in"/>
        <c:tickLblPos val="nextTo"/>
        <c:spPr>
          <a:noFill/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>
              <a:defRPr sz="1800" b="1">
                <a:solidFill>
                  <a:srgbClr val="782F40"/>
                </a:solidFill>
                <a:latin typeface="+mn-lt"/>
              </a:defRPr>
            </a:pPr>
            <a:endParaRPr lang="en-US"/>
          </a:p>
        </c:txPr>
        <c:crossAx val="256198672"/>
        <c:crosses val="autoZero"/>
        <c:auto val="0"/>
        <c:lblAlgn val="ctr"/>
        <c:lblOffset val="100"/>
        <c:tickLblSkip val="1"/>
        <c:tickMarkSkip val="7"/>
        <c:noMultiLvlLbl val="1"/>
      </c:catAx>
      <c:valAx>
        <c:axId val="256198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5647048"/>
        <c:crosses val="autoZero"/>
        <c:crossBetween val="midCat"/>
      </c:valAx>
      <c:valAx>
        <c:axId val="256199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56203536"/>
        <c:crosses val="max"/>
        <c:crossBetween val="between"/>
      </c:valAx>
      <c:catAx>
        <c:axId val="256203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199056"/>
        <c:crosses val="autoZero"/>
        <c:auto val="0"/>
        <c:lblAlgn val="ctr"/>
        <c:lblOffset val="100"/>
        <c:noMultiLvlLbl val="0"/>
      </c:catAx>
      <c:spPr>
        <a:noFill/>
      </c:spPr>
    </c:plotArea>
    <c:plotVisOnly val="0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95F85-1135-4AD3-BD69-49F65361C135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E60F26-9DFA-4302-9676-C97A7B9FBB6B}">
      <dgm:prSet phldrT="[Text]"/>
      <dgm:spPr>
        <a:xfrm>
          <a:off x="1576287" y="199021"/>
          <a:ext cx="1748093" cy="69923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Portal Design</a:t>
          </a:r>
        </a:p>
      </dgm:t>
    </dgm:pt>
    <dgm:pt modelId="{849AFF92-65DB-41A6-AEF3-4AB4615424C6}" type="parTrans" cxnId="{DA2EEC0F-EEB3-4A7B-9DCD-98403AF9BC7F}">
      <dgm:prSet/>
      <dgm:spPr/>
      <dgm:t>
        <a:bodyPr/>
        <a:lstStyle/>
        <a:p>
          <a:pPr algn="ctr"/>
          <a:endParaRPr lang="en-US"/>
        </a:p>
      </dgm:t>
    </dgm:pt>
    <dgm:pt modelId="{FEDA2C10-0CCE-47CC-B3DB-FC4FA641CD26}" type="sibTrans" cxnId="{DA2EEC0F-EEB3-4A7B-9DCD-98403AF9BC7F}">
      <dgm:prSet/>
      <dgm:spPr/>
      <dgm:t>
        <a:bodyPr/>
        <a:lstStyle/>
        <a:p>
          <a:pPr algn="ctr"/>
          <a:endParaRPr lang="en-US"/>
        </a:p>
      </dgm:t>
    </dgm:pt>
    <dgm:pt modelId="{1F0B0C7B-BEC1-49C0-8A26-8566790969D9}">
      <dgm:prSet phldrT="[Text]"/>
      <dgm:spPr>
        <a:xfrm>
          <a:off x="3149571" y="199021"/>
          <a:ext cx="1748093" cy="699237"/>
        </a:xfrm>
        <a:prstGeom prst="chevron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dirty="0">
              <a:solidFill>
                <a:sysClr val="window" lastClr="FFFFFF">
                  <a:lumMod val="75000"/>
                </a:sysClr>
              </a:solidFill>
              <a:latin typeface="Calibri"/>
              <a:ea typeface="+mn-ea"/>
              <a:cs typeface="+mn-cs"/>
            </a:rPr>
            <a:t>Pilot Group</a:t>
          </a:r>
        </a:p>
      </dgm:t>
    </dgm:pt>
    <dgm:pt modelId="{3D592D00-DAF2-45A6-AEBB-5E91D435DA5F}" type="parTrans" cxnId="{6C948A9B-5D03-44E1-B055-8C757D5BC3FC}">
      <dgm:prSet/>
      <dgm:spPr/>
      <dgm:t>
        <a:bodyPr/>
        <a:lstStyle/>
        <a:p>
          <a:pPr algn="ctr"/>
          <a:endParaRPr lang="en-US"/>
        </a:p>
      </dgm:t>
    </dgm:pt>
    <dgm:pt modelId="{B6A43247-1F17-4F2D-8D07-C185D977CBB4}" type="sibTrans" cxnId="{6C948A9B-5D03-44E1-B055-8C757D5BC3FC}">
      <dgm:prSet/>
      <dgm:spPr/>
      <dgm:t>
        <a:bodyPr/>
        <a:lstStyle/>
        <a:p>
          <a:pPr algn="ctr"/>
          <a:endParaRPr lang="en-US"/>
        </a:p>
      </dgm:t>
    </dgm:pt>
    <dgm:pt modelId="{5AB9875D-9201-436F-8B08-A9BC68FB6F47}">
      <dgm:prSet/>
      <dgm:spPr>
        <a:xfrm>
          <a:off x="4722855" y="199021"/>
          <a:ext cx="1748093" cy="699237"/>
        </a:xfrm>
        <a:prstGeom prst="chevron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dirty="0">
              <a:solidFill>
                <a:sysClr val="window" lastClr="FFFFFF">
                  <a:lumMod val="75000"/>
                </a:sysClr>
              </a:solidFill>
              <a:latin typeface="Calibri"/>
              <a:ea typeface="+mn-ea"/>
              <a:cs typeface="+mn-cs"/>
            </a:rPr>
            <a:t>Campus Rollout</a:t>
          </a:r>
        </a:p>
      </dgm:t>
    </dgm:pt>
    <dgm:pt modelId="{8D0BE556-4D49-4697-AC91-C8DE8B92EE1D}" type="parTrans" cxnId="{8BCBC995-C958-49E2-AFF8-23299D5EA7F4}">
      <dgm:prSet/>
      <dgm:spPr/>
      <dgm:t>
        <a:bodyPr/>
        <a:lstStyle/>
        <a:p>
          <a:pPr algn="ctr"/>
          <a:endParaRPr lang="en-US"/>
        </a:p>
      </dgm:t>
    </dgm:pt>
    <dgm:pt modelId="{C67508A5-B743-42C4-8746-B2A0BCE0167E}" type="sibTrans" cxnId="{8BCBC995-C958-49E2-AFF8-23299D5EA7F4}">
      <dgm:prSet/>
      <dgm:spPr/>
      <dgm:t>
        <a:bodyPr/>
        <a:lstStyle/>
        <a:p>
          <a:pPr algn="ctr"/>
          <a:endParaRPr lang="en-US"/>
        </a:p>
      </dgm:t>
    </dgm:pt>
    <dgm:pt modelId="{FBC1A9A7-EFAD-407E-AFAA-B7806097138E}">
      <dgm:prSet/>
      <dgm:spPr>
        <a:xfrm>
          <a:off x="3003" y="199021"/>
          <a:ext cx="1748093" cy="699237"/>
        </a:xfrm>
        <a:prstGeom prst="chevron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Inception &amp; Vendor Selection</a:t>
          </a:r>
        </a:p>
      </dgm:t>
    </dgm:pt>
    <dgm:pt modelId="{CB1E0BF8-BED9-4982-B3A2-FBF41317911E}" type="parTrans" cxnId="{4F95284F-1297-420F-BB94-F372272FBD96}">
      <dgm:prSet/>
      <dgm:spPr/>
      <dgm:t>
        <a:bodyPr/>
        <a:lstStyle/>
        <a:p>
          <a:pPr algn="ctr"/>
          <a:endParaRPr lang="en-US"/>
        </a:p>
      </dgm:t>
    </dgm:pt>
    <dgm:pt modelId="{4DEBD50B-E815-48A3-8C10-3424B4C09F33}" type="sibTrans" cxnId="{4F95284F-1297-420F-BB94-F372272FBD96}">
      <dgm:prSet/>
      <dgm:spPr/>
      <dgm:t>
        <a:bodyPr/>
        <a:lstStyle/>
        <a:p>
          <a:pPr algn="ctr"/>
          <a:endParaRPr lang="en-US"/>
        </a:p>
      </dgm:t>
    </dgm:pt>
    <dgm:pt modelId="{ACF8D416-BDE0-4A66-81AA-5CF7416C4BCB}" type="pres">
      <dgm:prSet presAssocID="{FF295F85-1135-4AD3-BD69-49F65361C135}" presName="Name0" presStyleCnt="0">
        <dgm:presLayoutVars>
          <dgm:dir/>
          <dgm:animLvl val="lvl"/>
          <dgm:resizeHandles val="exact"/>
        </dgm:presLayoutVars>
      </dgm:prSet>
      <dgm:spPr/>
    </dgm:pt>
    <dgm:pt modelId="{72BE38AB-7714-4063-8941-8EB028613173}" type="pres">
      <dgm:prSet presAssocID="{FBC1A9A7-EFAD-407E-AFAA-B7806097138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D44EF6-ECF3-411D-AD95-F3584E36BD4A}" type="pres">
      <dgm:prSet presAssocID="{4DEBD50B-E815-48A3-8C10-3424B4C09F33}" presName="parTxOnlySpace" presStyleCnt="0"/>
      <dgm:spPr/>
    </dgm:pt>
    <dgm:pt modelId="{6F0B5FD5-54AF-437E-930A-2E8E09B46EF1}" type="pres">
      <dgm:prSet presAssocID="{2AE60F26-9DFA-4302-9676-C97A7B9FBB6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D85ACB6-73F4-4895-9658-D0B3E80FA3BE}" type="pres">
      <dgm:prSet presAssocID="{FEDA2C10-0CCE-47CC-B3DB-FC4FA641CD26}" presName="parTxOnlySpace" presStyleCnt="0"/>
      <dgm:spPr/>
    </dgm:pt>
    <dgm:pt modelId="{5E27B2E1-7270-46AD-9E31-B7B0914E3615}" type="pres">
      <dgm:prSet presAssocID="{1F0B0C7B-BEC1-49C0-8A26-8566790969D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600DC3-6D35-4146-B403-FA5C05702973}" type="pres">
      <dgm:prSet presAssocID="{B6A43247-1F17-4F2D-8D07-C185D977CBB4}" presName="parTxOnlySpace" presStyleCnt="0"/>
      <dgm:spPr/>
    </dgm:pt>
    <dgm:pt modelId="{71A64055-BCA8-4F2D-B58D-F9A481FD8A19}" type="pres">
      <dgm:prSet presAssocID="{5AB9875D-9201-436F-8B08-A9BC68FB6F4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A2EEC0F-EEB3-4A7B-9DCD-98403AF9BC7F}" srcId="{FF295F85-1135-4AD3-BD69-49F65361C135}" destId="{2AE60F26-9DFA-4302-9676-C97A7B9FBB6B}" srcOrd="1" destOrd="0" parTransId="{849AFF92-65DB-41A6-AEF3-4AB4615424C6}" sibTransId="{FEDA2C10-0CCE-47CC-B3DB-FC4FA641CD26}"/>
    <dgm:cxn modelId="{D496B741-7802-4EF6-97F9-24938DE3BCCD}" type="presOf" srcId="{1F0B0C7B-BEC1-49C0-8A26-8566790969D9}" destId="{5E27B2E1-7270-46AD-9E31-B7B0914E3615}" srcOrd="0" destOrd="0" presId="urn:microsoft.com/office/officeart/2005/8/layout/chevron1"/>
    <dgm:cxn modelId="{4F95284F-1297-420F-BB94-F372272FBD96}" srcId="{FF295F85-1135-4AD3-BD69-49F65361C135}" destId="{FBC1A9A7-EFAD-407E-AFAA-B7806097138E}" srcOrd="0" destOrd="0" parTransId="{CB1E0BF8-BED9-4982-B3A2-FBF41317911E}" sibTransId="{4DEBD50B-E815-48A3-8C10-3424B4C09F33}"/>
    <dgm:cxn modelId="{33A41A62-59AB-4334-8A7D-2D83DAA6537B}" type="presOf" srcId="{FBC1A9A7-EFAD-407E-AFAA-B7806097138E}" destId="{72BE38AB-7714-4063-8941-8EB028613173}" srcOrd="0" destOrd="0" presId="urn:microsoft.com/office/officeart/2005/8/layout/chevron1"/>
    <dgm:cxn modelId="{52005185-71E3-4E27-860F-D1FBDF4F0A7E}" type="presOf" srcId="{5AB9875D-9201-436F-8B08-A9BC68FB6F47}" destId="{71A64055-BCA8-4F2D-B58D-F9A481FD8A19}" srcOrd="0" destOrd="0" presId="urn:microsoft.com/office/officeart/2005/8/layout/chevron1"/>
    <dgm:cxn modelId="{67F1A08C-F8BB-43D0-969F-43DD437CCEBD}" type="presOf" srcId="{2AE60F26-9DFA-4302-9676-C97A7B9FBB6B}" destId="{6F0B5FD5-54AF-437E-930A-2E8E09B46EF1}" srcOrd="0" destOrd="0" presId="urn:microsoft.com/office/officeart/2005/8/layout/chevron1"/>
    <dgm:cxn modelId="{8BCBC995-C958-49E2-AFF8-23299D5EA7F4}" srcId="{FF295F85-1135-4AD3-BD69-49F65361C135}" destId="{5AB9875D-9201-436F-8B08-A9BC68FB6F47}" srcOrd="3" destOrd="0" parTransId="{8D0BE556-4D49-4697-AC91-C8DE8B92EE1D}" sibTransId="{C67508A5-B743-42C4-8746-B2A0BCE0167E}"/>
    <dgm:cxn modelId="{6C948A9B-5D03-44E1-B055-8C757D5BC3FC}" srcId="{FF295F85-1135-4AD3-BD69-49F65361C135}" destId="{1F0B0C7B-BEC1-49C0-8A26-8566790969D9}" srcOrd="2" destOrd="0" parTransId="{3D592D00-DAF2-45A6-AEBB-5E91D435DA5F}" sibTransId="{B6A43247-1F17-4F2D-8D07-C185D977CBB4}"/>
    <dgm:cxn modelId="{D54608D2-CF07-4E77-9788-4484E400A5EF}" type="presOf" srcId="{FF295F85-1135-4AD3-BD69-49F65361C135}" destId="{ACF8D416-BDE0-4A66-81AA-5CF7416C4BCB}" srcOrd="0" destOrd="0" presId="urn:microsoft.com/office/officeart/2005/8/layout/chevron1"/>
    <dgm:cxn modelId="{8217B99F-E0DC-4708-A571-B05DE878FCE3}" type="presParOf" srcId="{ACF8D416-BDE0-4A66-81AA-5CF7416C4BCB}" destId="{72BE38AB-7714-4063-8941-8EB028613173}" srcOrd="0" destOrd="0" presId="urn:microsoft.com/office/officeart/2005/8/layout/chevron1"/>
    <dgm:cxn modelId="{4F0CE40C-E6F2-47CB-A402-18B00C935124}" type="presParOf" srcId="{ACF8D416-BDE0-4A66-81AA-5CF7416C4BCB}" destId="{9CD44EF6-ECF3-411D-AD95-F3584E36BD4A}" srcOrd="1" destOrd="0" presId="urn:microsoft.com/office/officeart/2005/8/layout/chevron1"/>
    <dgm:cxn modelId="{53F68A6D-A364-4ECB-8D63-E52FE6B5D1A8}" type="presParOf" srcId="{ACF8D416-BDE0-4A66-81AA-5CF7416C4BCB}" destId="{6F0B5FD5-54AF-437E-930A-2E8E09B46EF1}" srcOrd="2" destOrd="0" presId="urn:microsoft.com/office/officeart/2005/8/layout/chevron1"/>
    <dgm:cxn modelId="{72D1D8B9-3817-4272-8D93-5B0943C21C4A}" type="presParOf" srcId="{ACF8D416-BDE0-4A66-81AA-5CF7416C4BCB}" destId="{CD85ACB6-73F4-4895-9658-D0B3E80FA3BE}" srcOrd="3" destOrd="0" presId="urn:microsoft.com/office/officeart/2005/8/layout/chevron1"/>
    <dgm:cxn modelId="{697D46A2-FFA6-47D9-86CD-CA018009986C}" type="presParOf" srcId="{ACF8D416-BDE0-4A66-81AA-5CF7416C4BCB}" destId="{5E27B2E1-7270-46AD-9E31-B7B0914E3615}" srcOrd="4" destOrd="0" presId="urn:microsoft.com/office/officeart/2005/8/layout/chevron1"/>
    <dgm:cxn modelId="{19151D27-2059-48E9-820E-004E47D5CE3C}" type="presParOf" srcId="{ACF8D416-BDE0-4A66-81AA-5CF7416C4BCB}" destId="{4A600DC3-6D35-4146-B403-FA5C05702973}" srcOrd="5" destOrd="0" presId="urn:microsoft.com/office/officeart/2005/8/layout/chevron1"/>
    <dgm:cxn modelId="{84D49911-3CFB-4DAD-BD9A-8F7D9AACA11D}" type="presParOf" srcId="{ACF8D416-BDE0-4A66-81AA-5CF7416C4BCB}" destId="{71A64055-BCA8-4F2D-B58D-F9A481FD8A1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E38AB-7714-4063-8941-8EB028613173}">
      <dsp:nvSpPr>
        <dsp:cNvPr id="0" name=""/>
        <dsp:cNvSpPr/>
      </dsp:nvSpPr>
      <dsp:spPr>
        <a:xfrm>
          <a:off x="4877" y="879916"/>
          <a:ext cx="2839417" cy="1135766"/>
        </a:xfrm>
        <a:prstGeom prst="chevron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Inception &amp; Vendor Selection</a:t>
          </a:r>
        </a:p>
      </dsp:txBody>
      <dsp:txXfrm>
        <a:off x="572760" y="879916"/>
        <a:ext cx="1703651" cy="1135766"/>
      </dsp:txXfrm>
    </dsp:sp>
    <dsp:sp modelId="{6F0B5FD5-54AF-437E-930A-2E8E09B46EF1}">
      <dsp:nvSpPr>
        <dsp:cNvPr id="0" name=""/>
        <dsp:cNvSpPr/>
      </dsp:nvSpPr>
      <dsp:spPr>
        <a:xfrm>
          <a:off x="2560353" y="879916"/>
          <a:ext cx="2839417" cy="113576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Portal Design</a:t>
          </a:r>
        </a:p>
      </dsp:txBody>
      <dsp:txXfrm>
        <a:off x="3128236" y="879916"/>
        <a:ext cx="1703651" cy="1135766"/>
      </dsp:txXfrm>
    </dsp:sp>
    <dsp:sp modelId="{5E27B2E1-7270-46AD-9E31-B7B0914E3615}">
      <dsp:nvSpPr>
        <dsp:cNvPr id="0" name=""/>
        <dsp:cNvSpPr/>
      </dsp:nvSpPr>
      <dsp:spPr>
        <a:xfrm>
          <a:off x="5115829" y="879916"/>
          <a:ext cx="2839417" cy="1135766"/>
        </a:xfrm>
        <a:prstGeom prst="chevron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>
                  <a:lumMod val="75000"/>
                </a:sysClr>
              </a:solidFill>
              <a:latin typeface="Calibri"/>
              <a:ea typeface="+mn-ea"/>
              <a:cs typeface="+mn-cs"/>
            </a:rPr>
            <a:t>Pilot Group</a:t>
          </a:r>
        </a:p>
      </dsp:txBody>
      <dsp:txXfrm>
        <a:off x="5683712" y="879916"/>
        <a:ext cx="1703651" cy="1135766"/>
      </dsp:txXfrm>
    </dsp:sp>
    <dsp:sp modelId="{71A64055-BCA8-4F2D-B58D-F9A481FD8A19}">
      <dsp:nvSpPr>
        <dsp:cNvPr id="0" name=""/>
        <dsp:cNvSpPr/>
      </dsp:nvSpPr>
      <dsp:spPr>
        <a:xfrm>
          <a:off x="7671304" y="879916"/>
          <a:ext cx="2839417" cy="1135766"/>
        </a:xfrm>
        <a:prstGeom prst="chevron">
          <a:avLst/>
        </a:prstGeom>
        <a:solidFill>
          <a:sysClr val="window" lastClr="FFFFFF"/>
        </a:solidFill>
        <a:ln w="25400" cap="flat" cmpd="sng" algn="ctr">
          <a:solidFill>
            <a:sysClr val="window" lastClr="FFFFFF">
              <a:lumMod val="7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ysClr val="window" lastClr="FFFFFF">
                  <a:lumMod val="75000"/>
                </a:sysClr>
              </a:solidFill>
              <a:latin typeface="Calibri"/>
              <a:ea typeface="+mn-ea"/>
              <a:cs typeface="+mn-cs"/>
            </a:rPr>
            <a:t>Campus Rollout</a:t>
          </a:r>
        </a:p>
      </dsp:txBody>
      <dsp:txXfrm>
        <a:off x="8239187" y="879916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5DB80B-191A-41C3-A7CC-1580C47012D4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8758EF-70EB-4F59-BB0C-CB17D2347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AC2095-39B4-430C-B62B-C12C556290BD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5BAE5-25D6-4C37-9E5A-7A556AF91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82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9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7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08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09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2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89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71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9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0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7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9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7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6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56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1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0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0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0" y="0"/>
            <a:ext cx="12192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>
                <a:solidFill>
                  <a:srgbClr val="FFFFE5"/>
                </a:solidFill>
                <a:latin typeface="Garamond" pitchFamily="18" charset="0"/>
              </a:rPr>
              <a:t>The Office of Human Resources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51327"/>
            <a:ext cx="121920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/>
            </a:lvl1pPr>
          </a:lstStyle>
          <a:p>
            <a:pPr lvl="0"/>
            <a:r>
              <a:rPr lang="en-US" dirty="0"/>
              <a:t>Topic Title</a:t>
            </a:r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812800" y="2971800"/>
            <a:ext cx="10566400" cy="1676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endParaRPr lang="en-US" dirty="0">
              <a:solidFill>
                <a:srgbClr val="4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133600"/>
            <a:ext cx="10515600" cy="4222750"/>
          </a:xfrm>
          <a:prstGeom prst="rect">
            <a:avLst/>
          </a:prstGeom>
        </p:spPr>
        <p:txBody>
          <a:bodyPr/>
          <a:lstStyle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8524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rgbClr val="782F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52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0"/>
            <a:ext cx="12192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>
                <a:solidFill>
                  <a:srgbClr val="FFFFE5"/>
                </a:solidFill>
                <a:latin typeface="Garamond" pitchFamily="18" charset="0"/>
              </a:rPr>
              <a:t>The Office of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6825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AE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295402"/>
            <a:ext cx="10515600" cy="761999"/>
          </a:xfrm>
          <a:prstGeom prst="rect">
            <a:avLst/>
          </a:prstGeo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12800" y="2362200"/>
            <a:ext cx="105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2800" y="2971800"/>
            <a:ext cx="10566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51C1-DE15-F44E-9071-71BAF5E5C537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7121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51C1-DE15-F44E-9071-71BAF5E5C537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985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12192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>
                <a:solidFill>
                  <a:srgbClr val="FFFFE5"/>
                </a:solidFill>
                <a:latin typeface="Garamond" pitchFamily="18" charset="0"/>
              </a:rPr>
              <a:t>The Office of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5643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  <p:sldLayoutId id="2147483659" r:id="rId6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r.fsu.edu/?page=training/training_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trategicplan.fsu.edu/strategic-goals/goal-5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ssloan@admin.fsu.edu" TargetMode="External"/><Relationship Id="rId2" Type="http://schemas.openxmlformats.org/officeDocument/2006/relationships/hyperlink" Target="mailto:mmcmillan@admin.f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nancialaid.fsu.edu/types-aid/federal-work-study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hr.fsu.edu/?page=ers/ers_dept_resources_vets_preferenc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bculp@fsu.ed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jobs@fsu.edu" TargetMode="External"/><Relationship Id="rId2" Type="http://schemas.openxmlformats.org/officeDocument/2006/relationships/hyperlink" Target="http://hr.fsu.edu/index.cfm?page=ers/application/application_veterans_prefer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goodson@fsu.edu" TargetMode="External"/><Relationship Id="rId4" Type="http://schemas.openxmlformats.org/officeDocument/2006/relationships/hyperlink" Target="mailto:megan.hollis@fsu.edu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hr.fsu.edu/?page=edm/i9/i9_home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ies.vpfa.fsu.edu/policies-and-procedures/faculty-staff/employment-and-recruitment#4-OP-C-7-B2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0"/>
          </p:nvPr>
        </p:nvSpPr>
        <p:spPr>
          <a:xfrm>
            <a:off x="-18836" y="4419600"/>
            <a:ext cx="121920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April 26, 2017</a:t>
            </a:r>
            <a:endParaRPr lang="en-US" sz="3600" i="1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828800"/>
            <a:ext cx="12192000" cy="2438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>
                <a:solidFill>
                  <a:srgbClr val="782F40"/>
                </a:solidFill>
              </a:rPr>
              <a:t>Spring 2017</a:t>
            </a:r>
            <a:br>
              <a:rPr lang="en-US" dirty="0">
                <a:solidFill>
                  <a:srgbClr val="782F40"/>
                </a:solidFill>
              </a:rPr>
            </a:br>
            <a:br>
              <a:rPr lang="en-US" sz="1600" dirty="0">
                <a:solidFill>
                  <a:srgbClr val="782F40"/>
                </a:solidFill>
              </a:rPr>
            </a:br>
            <a:r>
              <a:rPr lang="en-US" dirty="0">
                <a:solidFill>
                  <a:srgbClr val="782F40"/>
                </a:solidFill>
              </a:rPr>
              <a:t>Department Representative Meeting</a:t>
            </a:r>
          </a:p>
        </p:txBody>
      </p:sp>
    </p:spTree>
    <p:extLst>
      <p:ext uri="{BB962C8B-B14F-4D97-AF65-F5344CB8AC3E}">
        <p14:creationId xmlns:p14="http://schemas.microsoft.com/office/powerpoint/2010/main" val="5563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685800" y="1808163"/>
            <a:ext cx="10896600" cy="454818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/>
              <a:t>Practical and convenient online training that takes you through all phases of the recruiting process, including:</a:t>
            </a:r>
          </a:p>
          <a:p>
            <a:pPr marL="571500" lvl="0" indent="-344488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Creating a search committee and defining roles.</a:t>
            </a:r>
          </a:p>
          <a:p>
            <a:pPr marL="571500" lvl="0" indent="-344488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Building the best applicant pool through active recruiting.</a:t>
            </a:r>
          </a:p>
          <a:p>
            <a:pPr marL="571500" lvl="0" indent="-344488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Interviewing do’s and don’ts.</a:t>
            </a:r>
          </a:p>
          <a:p>
            <a:pPr marL="571500" lvl="0" indent="-344488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Legal, recordkeeping, and university requirements.</a:t>
            </a:r>
          </a:p>
          <a:p>
            <a:pPr marL="571500" lvl="0" indent="-344488">
              <a:spcBef>
                <a:spcPts val="0"/>
              </a:spcBef>
            </a:pPr>
            <a:r>
              <a:rPr lang="en-US" sz="1800" dirty="0"/>
              <a:t>Welcoming a new colleague into your department. </a:t>
            </a: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5675"/>
            <a:ext cx="10972800" cy="8524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Faculty Search Committee Training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58000" y="2519363"/>
            <a:ext cx="5010150" cy="4019550"/>
            <a:chOff x="6232525" y="2701926"/>
            <a:chExt cx="5010150" cy="4019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525" y="2701926"/>
              <a:ext cx="5010150" cy="4019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0281" y="2895600"/>
              <a:ext cx="4034638" cy="27866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8894" y="3452019"/>
              <a:ext cx="2586979" cy="1447800"/>
            </a:xfrm>
            <a:prstGeom prst="rect">
              <a:avLst/>
            </a:prstGeom>
            <a:ln w="190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2860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990600" y="1808163"/>
            <a:ext cx="10389794" cy="4548187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1600" dirty="0"/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70C0"/>
                </a:solidFill>
              </a:rPr>
              <a:t>Special Features</a:t>
            </a:r>
          </a:p>
          <a:p>
            <a:pPr marL="514350" lvl="0" indent="-28733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Diversity Resources</a:t>
            </a:r>
          </a:p>
          <a:p>
            <a:pPr marL="514350" lvl="0" indent="-28733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Implicit Bias Assessment-IAD</a:t>
            </a:r>
          </a:p>
          <a:p>
            <a:pPr marL="514350" lvl="0" indent="-2873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/>
              <a:t>Toolkit</a:t>
            </a:r>
          </a:p>
          <a:p>
            <a:pPr marL="514350" lvl="0" indent="-287338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514350" lvl="0" indent="-287338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Go Live —</a:t>
            </a:r>
            <a:r>
              <a:rPr lang="en-US" sz="2400" dirty="0">
                <a:solidFill>
                  <a:srgbClr val="00B050"/>
                </a:solidFill>
              </a:rPr>
              <a:t> Fall 2017</a:t>
            </a:r>
          </a:p>
          <a:p>
            <a:pPr marL="227012" lv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55675"/>
            <a:ext cx="10972800" cy="8524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Faculty Search Committee Training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93715" y="2209800"/>
            <a:ext cx="5010150" cy="4019550"/>
            <a:chOff x="6232525" y="2701926"/>
            <a:chExt cx="5010150" cy="4019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2525" y="2701926"/>
              <a:ext cx="5010150" cy="4019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0281" y="2895600"/>
              <a:ext cx="4034638" cy="27866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8894" y="3452019"/>
              <a:ext cx="2586979" cy="1447800"/>
            </a:xfrm>
            <a:prstGeom prst="rect">
              <a:avLst/>
            </a:prstGeom>
            <a:ln w="190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77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12192000" cy="852488"/>
          </a:xfrm>
        </p:spPr>
        <p:txBody>
          <a:bodyPr>
            <a:noAutofit/>
          </a:bodyPr>
          <a:lstStyle/>
          <a:p>
            <a:r>
              <a:rPr lang="en-US" dirty="0"/>
              <a:t>National Coalition Building Institute(NCBI)</a:t>
            </a:r>
            <a:br>
              <a:rPr lang="en-US" dirty="0"/>
            </a:br>
            <a:r>
              <a:rPr lang="en-US" dirty="0"/>
              <a:t>FSU Team</a:t>
            </a:r>
          </a:p>
        </p:txBody>
      </p:sp>
      <p:pic>
        <p:nvPicPr>
          <p:cNvPr id="5" name="Content Placeholder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8399" y="3048002"/>
            <a:ext cx="251460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743200" cy="20574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0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Pilot workshops in progress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Fall 2017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One-day workshops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August: schedule announced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3"/>
              </a:rPr>
              <a:t>http://hr.fsu.edu/?page=training/training_home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NCBI Training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74666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20240"/>
            <a:ext cx="12192000" cy="761999"/>
          </a:xfrm>
        </p:spPr>
        <p:txBody>
          <a:bodyPr/>
          <a:lstStyle/>
          <a:p>
            <a:r>
              <a:rPr lang="en-US" dirty="0"/>
              <a:t>Background Check Updates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0" y="3657600"/>
            <a:ext cx="121920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Andrew Kapec	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Background Check Manager</a:t>
            </a:r>
            <a:r>
              <a:rPr lang="en-US" sz="3600" dirty="0">
                <a:solidFill>
                  <a:srgbClr val="782F40"/>
                </a:solidFill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782F40"/>
                </a:solidFill>
              </a:rPr>
              <a:t>Employment &amp; Recruitment Services</a:t>
            </a:r>
          </a:p>
        </p:txBody>
      </p:sp>
    </p:spTree>
    <p:extLst>
      <p:ext uri="{BB962C8B-B14F-4D97-AF65-F5344CB8AC3E}">
        <p14:creationId xmlns:p14="http://schemas.microsoft.com/office/powerpoint/2010/main" val="216592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9600" y="1752600"/>
            <a:ext cx="10972800" cy="46037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Hours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82F40"/>
                </a:solidFill>
              </a:rPr>
              <a:t>Monday-Friday: 8 am-4:45 pm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Location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Main HR, University Center Suite A6200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Fingerprinting for regular Level 2, Summer Camp, &amp; Child Care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Work with HR to prepare for large groups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FSUPD still available for fingerprinting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Tuesday-Friday: 1-3 pm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852488"/>
          </a:xfrm>
        </p:spPr>
        <p:txBody>
          <a:bodyPr/>
          <a:lstStyle/>
          <a:p>
            <a:r>
              <a:rPr lang="en-US" dirty="0"/>
              <a:t>New HR Fingerprinting Office</a:t>
            </a:r>
          </a:p>
        </p:txBody>
      </p:sp>
    </p:spTree>
    <p:extLst>
      <p:ext uri="{BB962C8B-B14F-4D97-AF65-F5344CB8AC3E}">
        <p14:creationId xmlns:p14="http://schemas.microsoft.com/office/powerpoint/2010/main" val="299765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04800" y="2209800"/>
            <a:ext cx="11658600" cy="399415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Requirements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All new and rehired camp personnel require background checks through DCF</a:t>
            </a:r>
          </a:p>
          <a:p>
            <a:pPr marL="1257300" lvl="2" indent="-457200">
              <a:spcBef>
                <a:spcPts val="0"/>
              </a:spcBef>
              <a:spcAft>
                <a:spcPts val="3600"/>
              </a:spcAft>
            </a:pPr>
            <a:r>
              <a:rPr lang="en-US" sz="2000" dirty="0"/>
              <a:t>Includes: owners, operators, employees, &amp; volunteers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Checks can only be initiated </a:t>
            </a:r>
            <a:r>
              <a:rPr lang="en-US" sz="2400" dirty="0">
                <a:solidFill>
                  <a:srgbClr val="782F40"/>
                </a:solidFill>
              </a:rPr>
              <a:t>within 60 days </a:t>
            </a:r>
            <a:r>
              <a:rPr lang="en-US" sz="2400" dirty="0"/>
              <a:t>of camp start date</a:t>
            </a:r>
          </a:p>
          <a:p>
            <a:pPr marL="1257300" lvl="2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Can submit complete roster earlier to begin research process</a:t>
            </a:r>
          </a:p>
          <a:p>
            <a:pPr marL="1257300" lvl="2" indent="-45720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782F40"/>
                </a:solidFill>
              </a:rPr>
              <a:t>Request forms </a:t>
            </a:r>
            <a:r>
              <a:rPr lang="en-US" sz="2000" b="1" dirty="0">
                <a:solidFill>
                  <a:srgbClr val="782F40"/>
                </a:solidFill>
              </a:rPr>
              <a:t>not</a:t>
            </a:r>
            <a:r>
              <a:rPr lang="en-US" sz="2000" dirty="0">
                <a:solidFill>
                  <a:srgbClr val="782F40"/>
                </a:solidFill>
              </a:rPr>
              <a:t> required for each employee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770"/>
            <a:ext cx="10972800" cy="852488"/>
          </a:xfrm>
        </p:spPr>
        <p:txBody>
          <a:bodyPr/>
          <a:lstStyle/>
          <a:p>
            <a:r>
              <a:rPr lang="en-US" dirty="0"/>
              <a:t>2017 Summer Camps</a:t>
            </a:r>
          </a:p>
        </p:txBody>
      </p:sp>
    </p:spTree>
    <p:extLst>
      <p:ext uri="{BB962C8B-B14F-4D97-AF65-F5344CB8AC3E}">
        <p14:creationId xmlns:p14="http://schemas.microsoft.com/office/powerpoint/2010/main" val="354088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04800" y="2514600"/>
            <a:ext cx="11658600" cy="36893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Current Florida K-12 Public School Teachers may be exempt if:</a:t>
            </a:r>
          </a:p>
          <a:p>
            <a:pPr marL="85725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No 90 day break in service from teaching job </a:t>
            </a:r>
            <a:r>
              <a:rPr lang="en-US" sz="2400" b="1" dirty="0"/>
              <a:t>and</a:t>
            </a:r>
          </a:p>
          <a:p>
            <a:pPr marL="857250" lvl="1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Employer submits memo verifying completion of background check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2000" dirty="0"/>
              <a:t>Template memo on Background Check Website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770"/>
            <a:ext cx="10972800" cy="852488"/>
          </a:xfrm>
        </p:spPr>
        <p:txBody>
          <a:bodyPr/>
          <a:lstStyle/>
          <a:p>
            <a:r>
              <a:rPr lang="en-US" dirty="0"/>
              <a:t>2017 Summer Camps</a:t>
            </a:r>
          </a:p>
        </p:txBody>
      </p:sp>
    </p:spTree>
    <p:extLst>
      <p:ext uri="{BB962C8B-B14F-4D97-AF65-F5344CB8AC3E}">
        <p14:creationId xmlns:p14="http://schemas.microsoft.com/office/powerpoint/2010/main" val="22110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04800" y="1600200"/>
            <a:ext cx="11658600" cy="4603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Forms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From Departments: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Summer Camp Roster (new)</a:t>
            </a:r>
          </a:p>
          <a:p>
            <a:pPr marL="2057400" lvl="3" indent="-457200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782F40"/>
                </a:solidFill>
              </a:rPr>
              <a:t>Replaces</a:t>
            </a:r>
            <a:r>
              <a:rPr lang="en-US" sz="1800" dirty="0"/>
              <a:t> Request Form for Summer Camp checks</a:t>
            </a:r>
          </a:p>
          <a:p>
            <a:pPr marL="2057400" lvl="3" indent="-457200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Include all personnel regardless of employment status/history</a:t>
            </a:r>
          </a:p>
          <a:p>
            <a:pPr marL="1257300" lvl="2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000" dirty="0"/>
              <a:t>One Blanket Questionnaire for each camp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From Candidates: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Clearinghouse Demographic Sheet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Clearinghouse Privacy Policy</a:t>
            </a:r>
          </a:p>
          <a:p>
            <a:pPr marL="12573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Affidavit of Good Moral Character</a:t>
            </a:r>
          </a:p>
          <a:p>
            <a:pPr marL="1714500" lvl="3" indent="-457200">
              <a:spcBef>
                <a:spcPts val="0"/>
              </a:spcBef>
            </a:pPr>
            <a:r>
              <a:rPr lang="en-US" sz="1800" dirty="0"/>
              <a:t>Do not send to HR, </a:t>
            </a:r>
            <a:r>
              <a:rPr lang="en-US" sz="1800" b="1" dirty="0"/>
              <a:t>unless</a:t>
            </a:r>
            <a:r>
              <a:rPr lang="en-US" sz="1800" dirty="0"/>
              <a:t> a disqualifying offense is disclosed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770"/>
            <a:ext cx="10972800" cy="852488"/>
          </a:xfrm>
        </p:spPr>
        <p:txBody>
          <a:bodyPr/>
          <a:lstStyle/>
          <a:p>
            <a:r>
              <a:rPr lang="en-US" dirty="0"/>
              <a:t>2017 Summer Camps</a:t>
            </a:r>
          </a:p>
        </p:txBody>
      </p:sp>
    </p:spTree>
    <p:extLst>
      <p:ext uri="{BB962C8B-B14F-4D97-AF65-F5344CB8AC3E}">
        <p14:creationId xmlns:p14="http://schemas.microsoft.com/office/powerpoint/2010/main" val="208388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myFSU Mobile App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Rebekah Dorn, Ph.D.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Assistant Director</a:t>
            </a:r>
            <a:r>
              <a:rPr lang="en-US" sz="3600" dirty="0">
                <a:solidFill>
                  <a:srgbClr val="782F40"/>
                </a:solidFill>
              </a:rPr>
              <a:t>, ITS User Experience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8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2024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657600"/>
            <a:ext cx="12192000" cy="1905000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dirty="0">
                <a:solidFill>
                  <a:srgbClr val="782F40"/>
                </a:solidFill>
              </a:rPr>
              <a:t>Sarah Mirkin</a:t>
            </a:r>
          </a:p>
          <a:p>
            <a:pPr marL="0" indent="0" algn="ctr">
              <a:buNone/>
            </a:pPr>
            <a:r>
              <a:rPr lang="en-US" i="1" dirty="0">
                <a:solidFill>
                  <a:srgbClr val="782F40"/>
                </a:solidFill>
              </a:rPr>
              <a:t>HR Communications Manager</a:t>
            </a:r>
          </a:p>
        </p:txBody>
      </p:sp>
    </p:spTree>
    <p:extLst>
      <p:ext uri="{BB962C8B-B14F-4D97-AF65-F5344CB8AC3E}">
        <p14:creationId xmlns:p14="http://schemas.microsoft.com/office/powerpoint/2010/main" val="81783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386" y="990600"/>
            <a:ext cx="11963400" cy="914400"/>
          </a:xfrm>
        </p:spPr>
        <p:txBody>
          <a:bodyPr vert="horz"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</a:rPr>
              <a:t>What can I do on the myFSU Mobile App?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298" r="13091" b="8924"/>
          <a:stretch/>
        </p:blipFill>
        <p:spPr>
          <a:xfrm>
            <a:off x="5029200" y="1905000"/>
            <a:ext cx="2223865" cy="45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3708980" cy="5190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3195145" cy="852488"/>
          </a:xfrm>
        </p:spPr>
        <p:txBody>
          <a:bodyPr>
            <a:normAutofit/>
          </a:bodyPr>
          <a:lstStyle/>
          <a:p>
            <a:r>
              <a:rPr lang="en-US" dirty="0"/>
              <a:t>Enter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6" y="1057507"/>
            <a:ext cx="3974133" cy="5298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5908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Enter time by work week or pay period.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same Time Reporting Codes available as you see now.</a:t>
            </a:r>
          </a:p>
        </p:txBody>
      </p:sp>
    </p:spTree>
    <p:extLst>
      <p:ext uri="{BB962C8B-B14F-4D97-AF65-F5344CB8AC3E}">
        <p14:creationId xmlns:p14="http://schemas.microsoft.com/office/powerpoint/2010/main" val="11324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086600" cy="914400"/>
          </a:xfrm>
        </p:spPr>
        <p:txBody>
          <a:bodyPr>
            <a:normAutofit/>
          </a:bodyPr>
          <a:lstStyle/>
          <a:p>
            <a:r>
              <a:rPr lang="en-US" dirty="0"/>
              <a:t>Manager- Approve time/Report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-32" r="106" b="32006"/>
          <a:stretch/>
        </p:blipFill>
        <p:spPr>
          <a:xfrm>
            <a:off x="5943600" y="1981200"/>
            <a:ext cx="4953000" cy="449251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065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" y="914400"/>
            <a:ext cx="5029004" cy="2286000"/>
          </a:xfrm>
        </p:spPr>
        <p:txBody>
          <a:bodyPr>
            <a:normAutofit/>
          </a:bodyPr>
          <a:lstStyle/>
          <a:p>
            <a:r>
              <a:rPr lang="en-US" sz="2800" dirty="0"/>
              <a:t>Approve time by Group ID or by individual employee timesheet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90600"/>
            <a:ext cx="4191000" cy="55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066800"/>
            <a:ext cx="10972800" cy="852488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Employees can view their paycheck, update direct deposit, view W-2 Forms, review benefits &amp; so much more!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18360"/>
            <a:ext cx="3276600" cy="436880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4954735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1297">
            <a:off x="4171520" y="2008982"/>
            <a:ext cx="406122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0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276600"/>
            <a:ext cx="7772400" cy="266699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3200" dirty="0"/>
              <a:t>Download the myFSU Mobile App 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3200" dirty="0"/>
              <a:t>Complete the Follow-Up Survey</a:t>
            </a:r>
          </a:p>
          <a:p>
            <a:pPr marL="342900" indent="-342900">
              <a:spcBef>
                <a:spcPts val="0"/>
              </a:spcBef>
              <a:spcAft>
                <a:spcPts val="2400"/>
              </a:spcAft>
              <a:buFont typeface="Arial" charset="0"/>
              <a:buChar char="•"/>
            </a:pPr>
            <a:r>
              <a:rPr lang="en-US" sz="3200" dirty="0"/>
              <a:t>Promote the myFSU Mobile App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9200"/>
            <a:ext cx="5029200" cy="1612900"/>
          </a:xfrm>
          <a:prstGeom prst="rect">
            <a:avLst/>
          </a:prstGeom>
        </p:spPr>
      </p:pic>
      <p:pic>
        <p:nvPicPr>
          <p:cNvPr id="7" name="Picture 6" descr="facul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219200"/>
            <a:ext cx="3719513" cy="504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Information Technology Services Update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Maria Whitaker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Associate Director</a:t>
            </a:r>
            <a:r>
              <a:rPr lang="en-US" sz="3600" dirty="0">
                <a:solidFill>
                  <a:srgbClr val="782F40"/>
                </a:solidFill>
              </a:rPr>
              <a:t>, Identity and Access Management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10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Retiring FSUSN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3/30/2017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Oracle Identity Manager Project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Password Resets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Password Expiration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Self-Service Challenge Questions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FSUID Change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Updates and Business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1712722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sz="5400" dirty="0"/>
              <a:t>Federal Work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599"/>
            <a:ext cx="10566400" cy="26987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600" dirty="0">
                <a:solidFill>
                  <a:srgbClr val="782F40"/>
                </a:solidFill>
              </a:rPr>
              <a:t>Miranda McMillan – </a:t>
            </a:r>
            <a:r>
              <a:rPr lang="en-US" sz="4600" i="1" dirty="0">
                <a:solidFill>
                  <a:srgbClr val="782F40"/>
                </a:solidFill>
              </a:rPr>
              <a:t>Assistant Director</a:t>
            </a:r>
            <a:r>
              <a:rPr lang="en-US" sz="4600" dirty="0">
                <a:solidFill>
                  <a:srgbClr val="782F40"/>
                </a:solidFill>
              </a:rPr>
              <a:t>, Work Study</a:t>
            </a:r>
          </a:p>
          <a:p>
            <a:pPr algn="ctr"/>
            <a:r>
              <a:rPr lang="en-US" sz="4600" dirty="0">
                <a:solidFill>
                  <a:srgbClr val="782F40"/>
                </a:solidFill>
              </a:rPr>
              <a:t>Sherron Sloan – </a:t>
            </a:r>
            <a:r>
              <a:rPr lang="en-US" sz="4600" i="1" dirty="0">
                <a:solidFill>
                  <a:srgbClr val="782F40"/>
                </a:solidFill>
              </a:rPr>
              <a:t>Associate Director</a:t>
            </a:r>
            <a:r>
              <a:rPr lang="en-US" sz="4600" dirty="0">
                <a:solidFill>
                  <a:srgbClr val="782F40"/>
                </a:solidFill>
              </a:rPr>
              <a:t>, OFA </a:t>
            </a:r>
          </a:p>
          <a:p>
            <a:pPr algn="ctr"/>
            <a:r>
              <a:rPr lang="en-US" sz="4600" dirty="0" err="1">
                <a:solidFill>
                  <a:srgbClr val="782F40"/>
                </a:solidFill>
              </a:rPr>
              <a:t>Somnath</a:t>
            </a:r>
            <a:r>
              <a:rPr lang="en-US" sz="4600" dirty="0">
                <a:solidFill>
                  <a:srgbClr val="782F40"/>
                </a:solidFill>
              </a:rPr>
              <a:t> Chatterjee – </a:t>
            </a:r>
            <a:r>
              <a:rPr lang="en-US" sz="4600" i="1" dirty="0">
                <a:solidFill>
                  <a:srgbClr val="782F40"/>
                </a:solidFill>
              </a:rPr>
              <a:t>Sr. Associate Director</a:t>
            </a:r>
            <a:r>
              <a:rPr lang="en-US" sz="4600" dirty="0">
                <a:solidFill>
                  <a:srgbClr val="782F40"/>
                </a:solidFill>
              </a:rPr>
              <a:t>, OFA</a:t>
            </a:r>
          </a:p>
          <a:p>
            <a:pPr algn="ctr"/>
            <a:r>
              <a:rPr lang="en-US" sz="4600" dirty="0">
                <a:solidFill>
                  <a:srgbClr val="782F40"/>
                </a:solidFill>
              </a:rPr>
              <a:t>Office of Financial Aid</a:t>
            </a:r>
          </a:p>
          <a:p>
            <a:pPr algn="ctr"/>
            <a:r>
              <a:rPr lang="en-US" sz="3600" dirty="0">
                <a:solidFill>
                  <a:srgbClr val="782F4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4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540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 to Our Partners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2743200"/>
            <a:ext cx="12192000" cy="1905000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en-US" sz="3300" dirty="0">
                <a:solidFill>
                  <a:srgbClr val="782F40"/>
                </a:solidFill>
              </a:rPr>
              <a:t>College of Medicine</a:t>
            </a:r>
          </a:p>
          <a:p>
            <a:pPr marL="0" lvl="0" indent="0" algn="ctr">
              <a:buNone/>
            </a:pPr>
            <a:endParaRPr lang="en-US" sz="3300" i="1" dirty="0">
              <a:solidFill>
                <a:srgbClr val="782F40"/>
              </a:solidFill>
            </a:endParaRPr>
          </a:p>
          <a:p>
            <a:pPr marL="0" lvl="0" indent="0" algn="ctr">
              <a:buNone/>
            </a:pPr>
            <a:r>
              <a:rPr lang="en-US" sz="3300" dirty="0">
                <a:solidFill>
                  <a:srgbClr val="782F40"/>
                </a:solidFill>
              </a:rPr>
              <a:t>Office of 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3349129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Federal need based program(s)</a:t>
            </a:r>
          </a:p>
          <a:p>
            <a:pPr marL="1371600" lvl="2" indent="-457200">
              <a:buFontTx/>
              <a:buChar char="-"/>
            </a:pPr>
            <a:r>
              <a:rPr lang="en-US" sz="2000" dirty="0"/>
              <a:t>Federal Work Study Program</a:t>
            </a:r>
          </a:p>
          <a:p>
            <a:pPr marL="1371600" lvl="2" indent="-457200">
              <a:buFontTx/>
              <a:buChar char="-"/>
            </a:pPr>
            <a:r>
              <a:rPr lang="en-US" sz="2000" dirty="0"/>
              <a:t>Federal Community Service Program</a:t>
            </a:r>
          </a:p>
          <a:p>
            <a:pPr marL="1371600" lvl="2" indent="-457200">
              <a:buFontTx/>
              <a:buChar char="-"/>
            </a:pPr>
            <a:r>
              <a:rPr lang="en-US" sz="2000" dirty="0"/>
              <a:t>Florida Work Experience Program</a:t>
            </a:r>
          </a:p>
          <a:p>
            <a:pPr marL="1371600" lvl="2" indent="-457200">
              <a:buFontTx/>
              <a:buChar char="-"/>
            </a:pPr>
            <a:endParaRPr lang="en-US" dirty="0"/>
          </a:p>
          <a:p>
            <a:pPr marL="1371600" lvl="2" indent="-457200">
              <a:buFontTx/>
              <a:buChar char="-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85" y="1066800"/>
            <a:ext cx="10972800" cy="852488"/>
          </a:xfrm>
        </p:spPr>
        <p:txBody>
          <a:bodyPr/>
          <a:lstStyle/>
          <a:p>
            <a:r>
              <a:rPr lang="en-US" dirty="0"/>
              <a:t>Work Study Program - Overview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629400" y="198120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219200" y="37821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085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FSU Strategic Goal V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n-US" dirty="0"/>
              <a:t>Preparing our Graduates for 21st Century Careers</a:t>
            </a:r>
          </a:p>
          <a:p>
            <a:r>
              <a:rPr lang="en-US" dirty="0"/>
              <a:t>Streamline Application Process &amp; enhance offering through collaboration</a:t>
            </a:r>
          </a:p>
          <a:p>
            <a:pPr marL="1200150" lvl="3" indent="-342900"/>
            <a:r>
              <a:rPr lang="en-US" dirty="0"/>
              <a:t>Office Of Financial Aid (OFA)</a:t>
            </a:r>
          </a:p>
          <a:p>
            <a:pPr marL="1200150" lvl="3" indent="-342900"/>
            <a:r>
              <a:rPr lang="en-US" dirty="0"/>
              <a:t>FSU Human Resources – Online job application process</a:t>
            </a:r>
          </a:p>
          <a:p>
            <a:pPr marL="1200150" lvl="3" indent="-342900"/>
            <a:r>
              <a:rPr lang="en-US" dirty="0"/>
              <a:t>FSU Career Center – Experiential Learning opportunities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1510093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752600" y="2133600"/>
            <a:ext cx="7943776" cy="37615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94418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155371"/>
            <a:ext cx="4314696" cy="31024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828800"/>
            <a:ext cx="10591800" cy="4648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Students Awarded: April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Students Accept Award: May – Aug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</a:rPr>
              <a:t>Online FSU HR Job Posting – July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Students Search and Apply/Interview/Hire: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May – Aug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Payroll Ready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New hire paperwork complete: Aug 7, 2017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5 to 7 days for student to be payroll ready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Department reps to run report to determine who is ready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 Timeline</a:t>
            </a:r>
          </a:p>
        </p:txBody>
      </p:sp>
    </p:spTree>
    <p:extLst>
      <p:ext uri="{BB962C8B-B14F-4D97-AF65-F5344CB8AC3E}">
        <p14:creationId xmlns:p14="http://schemas.microsoft.com/office/powerpoint/2010/main" val="295639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Variety of submission points for new hire paperwork – Solution: FSU Dropbox</a:t>
            </a:r>
          </a:p>
          <a:p>
            <a:r>
              <a:rPr lang="en-US" dirty="0"/>
              <a:t>Incomplete paperwork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I-9’s especially</a:t>
            </a:r>
          </a:p>
          <a:p>
            <a:pPr>
              <a:spcAft>
                <a:spcPts val="1200"/>
              </a:spcAft>
            </a:pPr>
            <a:r>
              <a:rPr lang="en-US" dirty="0"/>
              <a:t>Monitoring time sheets</a:t>
            </a:r>
          </a:p>
          <a:p>
            <a:r>
              <a:rPr lang="en-US" dirty="0"/>
              <a:t>Revision in pay rates after initial hire paperwork</a:t>
            </a:r>
          </a:p>
          <a:p>
            <a:pPr marL="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372762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016049" y="2133600"/>
            <a:ext cx="8159902" cy="42227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t" anchorCtr="1"/>
          <a:lstStyle/>
          <a:p>
            <a:r>
              <a:rPr lang="en-US" dirty="0"/>
              <a:t>New Work Study Job Portal – Coming Soon</a:t>
            </a:r>
          </a:p>
        </p:txBody>
      </p:sp>
    </p:spTree>
    <p:extLst>
      <p:ext uri="{BB962C8B-B14F-4D97-AF65-F5344CB8AC3E}">
        <p14:creationId xmlns:p14="http://schemas.microsoft.com/office/powerpoint/2010/main" val="3908768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525438" y="2133600"/>
            <a:ext cx="7141124" cy="422275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anchor="t" anchorCtr="1"/>
          <a:lstStyle/>
          <a:p>
            <a:r>
              <a:rPr lang="en-US" dirty="0"/>
              <a:t>New Work Study Job Portal – Coming Soon</a:t>
            </a:r>
          </a:p>
        </p:txBody>
      </p:sp>
    </p:spTree>
    <p:extLst>
      <p:ext uri="{BB962C8B-B14F-4D97-AF65-F5344CB8AC3E}">
        <p14:creationId xmlns:p14="http://schemas.microsoft.com/office/powerpoint/2010/main" val="2310075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Offers the student and supervisor a structured process to define goals and provide feedback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Students sign up through </a:t>
            </a:r>
            <a:r>
              <a:rPr lang="en-US" dirty="0" err="1"/>
              <a:t>SeminoleLink</a:t>
            </a:r>
            <a:r>
              <a:rPr lang="en-US" dirty="0"/>
              <a:t> at start of term, after they are hired by department</a:t>
            </a:r>
          </a:p>
          <a:p>
            <a:r>
              <a:rPr lang="en-US" dirty="0"/>
              <a:t>Student receives a Certificate upon successful completion of program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Experiential Certificate Option</a:t>
            </a:r>
          </a:p>
        </p:txBody>
      </p:sp>
    </p:spTree>
    <p:extLst>
      <p:ext uri="{BB962C8B-B14F-4D97-AF65-F5344CB8AC3E}">
        <p14:creationId xmlns:p14="http://schemas.microsoft.com/office/powerpoint/2010/main" val="1948643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Who should attend?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Departmental Reps and Supervisors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will we cover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Rollout of FSU Work Study online job posting site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HR/Payroll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Background checks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Supervisor 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Student requirements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Work Study Training Dates</a:t>
            </a:r>
          </a:p>
        </p:txBody>
      </p:sp>
    </p:spTree>
    <p:extLst>
      <p:ext uri="{BB962C8B-B14F-4D97-AF65-F5344CB8AC3E}">
        <p14:creationId xmlns:p14="http://schemas.microsoft.com/office/powerpoint/2010/main" val="3001250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FSU Training Center</a:t>
            </a:r>
          </a:p>
          <a:p>
            <a:pPr marL="0" indent="0">
              <a:buNone/>
            </a:pPr>
            <a:r>
              <a:rPr lang="en-US" dirty="0"/>
              <a:t>Sign up through Training Center link</a:t>
            </a:r>
          </a:p>
          <a:p>
            <a:r>
              <a:rPr lang="en-US" dirty="0"/>
              <a:t>May 17            1:30-3:00</a:t>
            </a:r>
          </a:p>
          <a:p>
            <a:r>
              <a:rPr lang="en-US" dirty="0"/>
              <a:t>May 22            9:30-11:00; 1:30 -3:00</a:t>
            </a:r>
          </a:p>
          <a:p>
            <a:r>
              <a:rPr lang="en-US" dirty="0"/>
              <a:t>May 23            1:30-3:00</a:t>
            </a:r>
          </a:p>
          <a:p>
            <a:r>
              <a:rPr lang="en-US" i="1" dirty="0">
                <a:solidFill>
                  <a:srgbClr val="C00000"/>
                </a:solidFill>
              </a:rPr>
              <a:t>Refreshments and door prizes  !!!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Study Training Dates</a:t>
            </a:r>
          </a:p>
        </p:txBody>
      </p:sp>
    </p:spTree>
    <p:extLst>
      <p:ext uri="{BB962C8B-B14F-4D97-AF65-F5344CB8AC3E}">
        <p14:creationId xmlns:p14="http://schemas.microsoft.com/office/powerpoint/2010/main" val="36493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Finance &amp; Administration Update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Kyle Clark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Vice President for Finance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22002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OFA work study address</a:t>
            </a:r>
          </a:p>
          <a:p>
            <a:r>
              <a:rPr lang="en-US" dirty="0"/>
              <a:t>Mrs. Miranda McMillan: </a:t>
            </a:r>
            <a:r>
              <a:rPr lang="en-US" dirty="0">
                <a:hlinkClick r:id="rId2"/>
              </a:rPr>
              <a:t>mmcmillan@fsu.edu</a:t>
            </a:r>
            <a:endParaRPr lang="en-US" dirty="0"/>
          </a:p>
          <a:p>
            <a:r>
              <a:rPr lang="en-US" dirty="0"/>
              <a:t>Mrs. </a:t>
            </a:r>
            <a:r>
              <a:rPr lang="en-US" dirty="0" err="1"/>
              <a:t>Sherron</a:t>
            </a:r>
            <a:r>
              <a:rPr lang="en-US" dirty="0"/>
              <a:t> Sloan: </a:t>
            </a:r>
            <a:r>
              <a:rPr lang="en-US" dirty="0">
                <a:hlinkClick r:id="rId3"/>
              </a:rPr>
              <a:t>ssloan@admin.fsu.edu</a:t>
            </a:r>
            <a:endParaRPr lang="en-US" dirty="0"/>
          </a:p>
          <a:p>
            <a:r>
              <a:rPr lang="en-US" dirty="0"/>
              <a:t>OFA Work Study website: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>
                <a:hlinkClick r:id="rId4"/>
              </a:rPr>
              <a:t>http://financialaid.fsu.edu/types-aid/federal-work-study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235803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Prize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133600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43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Smart Onboarding Update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34571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Phaedra Harris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Director</a:t>
            </a:r>
            <a:r>
              <a:rPr lang="en-US" sz="3600" dirty="0">
                <a:solidFill>
                  <a:srgbClr val="782F40"/>
                </a:solidFill>
              </a:rPr>
              <a:t>, HR Operations</a:t>
            </a:r>
          </a:p>
        </p:txBody>
      </p:sp>
    </p:spTree>
    <p:extLst>
      <p:ext uri="{BB962C8B-B14F-4D97-AF65-F5344CB8AC3E}">
        <p14:creationId xmlns:p14="http://schemas.microsoft.com/office/powerpoint/2010/main" val="2581869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47700" y="4494551"/>
            <a:ext cx="10896600" cy="2225676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>
                <a:solidFill>
                  <a:srgbClr val="782F40"/>
                </a:solidFill>
              </a:rPr>
              <a:t>HR initiative with ERP partnership to improve the onboarding process</a:t>
            </a:r>
          </a:p>
          <a:p>
            <a:r>
              <a:rPr lang="en-US" sz="2600" dirty="0"/>
              <a:t>Will create an electronic onboarding portal to streamline completion of new hire paperwork, background checks, &amp; other pre-employment requirements.</a:t>
            </a:r>
          </a:p>
          <a:p>
            <a:r>
              <a:rPr lang="en-US" sz="2600" dirty="0"/>
              <a:t>Will feed directly to OMNI.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1066800"/>
            <a:ext cx="5257800" cy="3146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4703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838200" y="2133600"/>
          <a:ext cx="10515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5159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219200" y="1050918"/>
            <a:ext cx="9781209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60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Nothing yet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As the project develops and campus rollout approaches, expect to hear much more.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HR will provide training, job aids, and online resources.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Departments Need to Do?</a:t>
            </a:r>
          </a:p>
        </p:txBody>
      </p:sp>
    </p:spTree>
    <p:extLst>
      <p:ext uri="{BB962C8B-B14F-4D97-AF65-F5344CB8AC3E}">
        <p14:creationId xmlns:p14="http://schemas.microsoft.com/office/powerpoint/2010/main" val="4134140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Veterans Initiative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April Smatt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Sr. HR Specialist</a:t>
            </a:r>
            <a:r>
              <a:rPr lang="en-US" sz="3600" dirty="0">
                <a:solidFill>
                  <a:srgbClr val="782F40"/>
                </a:solidFill>
              </a:rPr>
              <a:t>, Employment &amp; Recruitment Services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84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The </a:t>
            </a:r>
            <a:r>
              <a:rPr lang="en-US" i="1" dirty="0"/>
              <a:t>Veterans Alliance arrowhead </a:t>
            </a:r>
            <a:r>
              <a:rPr lang="en-US" dirty="0"/>
              <a:t>is the proud symbol of Florida State University’s campus-wide commitment to become a national beacon of veteran support and success. </a:t>
            </a:r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Initiative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82" y="2133599"/>
            <a:ext cx="208343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133600"/>
            <a:ext cx="10820400" cy="422275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Ensure your department is familiar with updated Veterans’ Preference laws.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Get involved—become a Veteran Liaison! 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Refer veterans in need of employment assistance to Human Resources.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Refer students </a:t>
            </a:r>
            <a:r>
              <a:rPr lang="en-US" sz="2800" u="sng" dirty="0"/>
              <a:t>and employees</a:t>
            </a:r>
            <a:r>
              <a:rPr lang="en-US" sz="2800" dirty="0"/>
              <a:t> with veteran benefits questions to the Student Veterans Center.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Help?</a:t>
            </a:r>
          </a:p>
        </p:txBody>
      </p:sp>
    </p:spTree>
    <p:extLst>
      <p:ext uri="{BB962C8B-B14F-4D97-AF65-F5344CB8AC3E}">
        <p14:creationId xmlns:p14="http://schemas.microsoft.com/office/powerpoint/2010/main" val="229568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Human Resources in 2017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Renisha Gibbs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Assistant Vice President for Human Resources 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Finance &amp; Administration Chief of Staff</a:t>
            </a:r>
          </a:p>
        </p:txBody>
      </p:sp>
    </p:spTree>
    <p:extLst>
      <p:ext uri="{BB962C8B-B14F-4D97-AF65-F5344CB8AC3E}">
        <p14:creationId xmlns:p14="http://schemas.microsoft.com/office/powerpoint/2010/main" val="3501252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Applies to </a:t>
            </a:r>
            <a:r>
              <a:rPr lang="en-US" sz="2800" b="1" dirty="0">
                <a:solidFill>
                  <a:srgbClr val="FF0000"/>
                </a:solidFill>
              </a:rPr>
              <a:t>USPS</a:t>
            </a:r>
            <a:r>
              <a:rPr lang="en-US" sz="2800" dirty="0">
                <a:solidFill>
                  <a:srgbClr val="FF0000"/>
                </a:solidFill>
              </a:rPr>
              <a:t> positions only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All USPS ads must include Veterans’ Preference statement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Applicants to be routed &amp; vetted by HR Recruiter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Preference for </a:t>
            </a:r>
            <a:r>
              <a:rPr lang="en-US" sz="2800" b="1" dirty="0"/>
              <a:t>consideration at every stage</a:t>
            </a:r>
            <a:r>
              <a:rPr lang="en-US" sz="2800" dirty="0"/>
              <a:t>, starting with interview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Partner with your HR Recruiter if you’re having trouble reaching a Veterans’ Preference applicant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Veterans’ Preference Laws</a:t>
            </a:r>
          </a:p>
        </p:txBody>
      </p:sp>
    </p:spTree>
    <p:extLst>
      <p:ext uri="{BB962C8B-B14F-4D97-AF65-F5344CB8AC3E}">
        <p14:creationId xmlns:p14="http://schemas.microsoft.com/office/powerpoint/2010/main" val="1182535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004219"/>
            <a:ext cx="105156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If veteran is </a:t>
            </a:r>
            <a:r>
              <a:rPr lang="en-US" sz="2800" dirty="0">
                <a:solidFill>
                  <a:srgbClr val="FF0000"/>
                </a:solidFill>
              </a:rPr>
              <a:t>equally ranked </a:t>
            </a:r>
            <a:r>
              <a:rPr lang="en-US" sz="2800" dirty="0"/>
              <a:t>with other top candidate—</a:t>
            </a:r>
            <a:r>
              <a:rPr lang="en-US" sz="2800" dirty="0">
                <a:solidFill>
                  <a:srgbClr val="FF0000"/>
                </a:solidFill>
              </a:rPr>
              <a:t>choose the Veteran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Final decision to hire non-veteran is subject to HR review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If non-veteran hired, inform applicants within 14 days of candidate accepting offer that the job has been filled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Document recruitment process and basis for hiring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Keep on file for minimum of 4 years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hlinkClick r:id="rId2"/>
              </a:rPr>
              <a:t>HR website</a:t>
            </a:r>
            <a:r>
              <a:rPr lang="en-US" sz="2800" dirty="0"/>
              <a:t> updated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Veterans’ Preference Laws (Continued)</a:t>
            </a:r>
          </a:p>
        </p:txBody>
      </p:sp>
    </p:spTree>
    <p:extLst>
      <p:ext uri="{BB962C8B-B14F-4D97-AF65-F5344CB8AC3E}">
        <p14:creationId xmlns:p14="http://schemas.microsoft.com/office/powerpoint/2010/main" val="12855184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995488"/>
            <a:ext cx="10515600" cy="47259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 Veteran Liaisons program provides support to student veterans by: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Helping ease the military-to-college transition, enriching the academic experience, improving the ability to graduate, and providing resources to help meet career or graduate school goals.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/>
              <a:t>Networking opportunities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If your department does not have a liaison, contact Becky Culp at the Student Veterans Center (</a:t>
            </a:r>
            <a:r>
              <a:rPr lang="en-US" sz="2800" dirty="0">
                <a:hlinkClick r:id="rId2"/>
              </a:rPr>
              <a:t>bculp@fsu.edu</a:t>
            </a:r>
            <a:r>
              <a:rPr lang="en-US" sz="2800" dirty="0"/>
              <a:t>).	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Involved—Become A Veteran Liaison! </a:t>
            </a:r>
          </a:p>
        </p:txBody>
      </p:sp>
    </p:spTree>
    <p:extLst>
      <p:ext uri="{BB962C8B-B14F-4D97-AF65-F5344CB8AC3E}">
        <p14:creationId xmlns:p14="http://schemas.microsoft.com/office/powerpoint/2010/main" val="3895779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995488"/>
            <a:ext cx="10515600" cy="472598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hlinkClick r:id="rId2"/>
              </a:rPr>
              <a:t>FSU Jobs website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New forms, documentation matrix, and resources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Melissa Olson</a:t>
            </a:r>
            <a:r>
              <a:rPr lang="en-US" sz="2000" dirty="0"/>
              <a:t>—</a:t>
            </a:r>
            <a:r>
              <a:rPr lang="en-US" sz="2000" i="1" dirty="0"/>
              <a:t>HR Veteran Liaison </a:t>
            </a:r>
            <a:r>
              <a:rPr lang="en-US" sz="2000" dirty="0"/>
              <a:t>(job search assistance, resources): </a:t>
            </a:r>
            <a:r>
              <a:rPr lang="en-US" sz="2000" u="sng" dirty="0">
                <a:hlinkClick r:id="rId3"/>
              </a:rPr>
              <a:t>jobs@fsu.edu</a:t>
            </a:r>
            <a:r>
              <a:rPr lang="en-US" sz="2000" u="sng" dirty="0"/>
              <a:t>.</a:t>
            </a:r>
            <a:r>
              <a:rPr lang="en-US" sz="2000" dirty="0"/>
              <a:t> 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000" b="1" dirty="0"/>
              <a:t>Megan Hollis</a:t>
            </a:r>
            <a:r>
              <a:rPr lang="en-US" sz="2000" dirty="0"/>
              <a:t>—</a:t>
            </a:r>
            <a:r>
              <a:rPr lang="en-US" sz="2000" i="1" dirty="0"/>
              <a:t>Career Center Veteran Liaison </a:t>
            </a:r>
            <a:r>
              <a:rPr lang="en-US" sz="2000" dirty="0"/>
              <a:t>(assistance with resume writing, mock interviews, resources): </a:t>
            </a:r>
            <a:r>
              <a:rPr lang="en-US" sz="2000" u="sng" dirty="0">
                <a:hlinkClick r:id="rId4"/>
              </a:rPr>
              <a:t>megan.hollis@fsu.edu</a:t>
            </a:r>
            <a:r>
              <a:rPr lang="en-US" sz="2000" dirty="0"/>
              <a:t>.	</a:t>
            </a:r>
          </a:p>
          <a:p>
            <a:r>
              <a:rPr lang="en-US" sz="2800" dirty="0"/>
              <a:t>Student Veterans Center </a:t>
            </a:r>
          </a:p>
          <a:p>
            <a:pPr lvl="2"/>
            <a:r>
              <a:rPr lang="en-US" sz="2000" b="1" dirty="0"/>
              <a:t>Cheryl Goodson</a:t>
            </a:r>
            <a:r>
              <a:rPr lang="en-US" sz="2000" dirty="0"/>
              <a:t>—</a:t>
            </a:r>
            <a:r>
              <a:rPr lang="en-US" sz="2000" i="1" dirty="0"/>
              <a:t>Assistant Director for Education Benefits</a:t>
            </a:r>
            <a:r>
              <a:rPr lang="en-US" sz="2000" dirty="0"/>
              <a:t>: </a:t>
            </a:r>
            <a:r>
              <a:rPr lang="en-US" sz="2000" dirty="0">
                <a:hlinkClick r:id="rId5"/>
              </a:rPr>
              <a:t>cgoodson@fsu.edu</a:t>
            </a:r>
            <a:r>
              <a:rPr lang="en-US" sz="2000" dirty="0"/>
              <a:t>.  </a:t>
            </a:r>
            <a:r>
              <a:rPr lang="en-US" sz="2000" dirty="0">
                <a:solidFill>
                  <a:srgbClr val="FF0000"/>
                </a:solidFill>
              </a:rPr>
              <a:t>	</a:t>
            </a:r>
            <a:r>
              <a:rPr lang="en-US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Resources</a:t>
            </a:r>
          </a:p>
        </p:txBody>
      </p:sp>
    </p:spTree>
    <p:extLst>
      <p:ext uri="{BB962C8B-B14F-4D97-AF65-F5344CB8AC3E}">
        <p14:creationId xmlns:p14="http://schemas.microsoft.com/office/powerpoint/2010/main" val="29157177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02756"/>
            <a:ext cx="10972800" cy="852488"/>
          </a:xfrm>
        </p:spPr>
        <p:txBody>
          <a:bodyPr>
            <a:normAutofit/>
          </a:bodyPr>
          <a:lstStyle/>
          <a:p>
            <a:r>
              <a:rPr lang="en-US" sz="44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4175671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2357" y="3276600"/>
            <a:ext cx="12192000" cy="217767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solidFill>
                  <a:srgbClr val="782F40"/>
                </a:solidFill>
              </a:rPr>
              <a:t>Renisha Gibbs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i="1" dirty="0">
                <a:solidFill>
                  <a:srgbClr val="782F40"/>
                </a:solidFill>
              </a:rPr>
              <a:t>Assistant Vice President for Human Resources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200" i="1" dirty="0">
                <a:solidFill>
                  <a:srgbClr val="782F40"/>
                </a:solidFill>
              </a:rPr>
              <a:t>Finance &amp; Administration Chief of Staff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3600" dirty="0">
              <a:solidFill>
                <a:srgbClr val="782F4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1176178"/>
            <a:ext cx="10972800" cy="85248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Essential Piece Award</a:t>
            </a:r>
          </a:p>
        </p:txBody>
      </p:sp>
    </p:spTree>
    <p:extLst>
      <p:ext uri="{BB962C8B-B14F-4D97-AF65-F5344CB8AC3E}">
        <p14:creationId xmlns:p14="http://schemas.microsoft.com/office/powerpoint/2010/main" val="4124034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47700" y="1828800"/>
            <a:ext cx="11087100" cy="43608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>
                <a:solidFill>
                  <a:srgbClr val="782F40"/>
                </a:solidFill>
              </a:rPr>
              <a:t>Goes </a:t>
            </a:r>
            <a:r>
              <a:rPr lang="en-US" sz="2400" b="1" i="1" dirty="0">
                <a:solidFill>
                  <a:srgbClr val="782F40"/>
                </a:solidFill>
              </a:rPr>
              <a:t>above and beyond </a:t>
            </a:r>
            <a:r>
              <a:rPr lang="en-US" sz="2400" i="1" dirty="0">
                <a:solidFill>
                  <a:srgbClr val="782F40"/>
                </a:solidFill>
              </a:rPr>
              <a:t>in</a:t>
            </a:r>
            <a:r>
              <a:rPr lang="en-US" sz="2400" b="1" i="1" dirty="0">
                <a:solidFill>
                  <a:srgbClr val="782F40"/>
                </a:solidFill>
              </a:rPr>
              <a:t> </a:t>
            </a:r>
            <a:r>
              <a:rPr lang="en-US" sz="2000" i="1" dirty="0">
                <a:solidFill>
                  <a:srgbClr val="782F40"/>
                </a:solidFill>
              </a:rPr>
              <a:t>her duties as an HR representative each time I interact with her! </a:t>
            </a:r>
          </a:p>
          <a:p>
            <a:pPr marL="3460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/>
              <a:t>Shows great compassion, </a:t>
            </a:r>
            <a:r>
              <a:rPr lang="en-US" sz="2400" b="1" i="1" dirty="0"/>
              <a:t>responsiveness</a:t>
            </a:r>
            <a:r>
              <a:rPr lang="en-US" sz="2000" i="1" dirty="0"/>
              <a:t>, care, and </a:t>
            </a:r>
            <a:r>
              <a:rPr lang="en-US" sz="2400" b="1" i="1" dirty="0"/>
              <a:t>responsibility</a:t>
            </a:r>
            <a:r>
              <a:rPr lang="en-US" sz="2000" i="1" dirty="0"/>
              <a:t> to new hires and current employees, helping them navigate multi-faceted benefit inquiries and enrollments.  </a:t>
            </a:r>
          </a:p>
          <a:p>
            <a:pPr marL="3460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>
                <a:solidFill>
                  <a:srgbClr val="782F40"/>
                </a:solidFill>
              </a:rPr>
              <a:t>Always has a very professional, caring, courteous, and pleasant attitude. </a:t>
            </a:r>
          </a:p>
          <a:p>
            <a:pPr marL="3460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/>
              <a:t>Treats everyone and every matter with respect, </a:t>
            </a:r>
            <a:r>
              <a:rPr lang="en-US" sz="2400" b="1" i="1" dirty="0"/>
              <a:t>professionalism,</a:t>
            </a:r>
            <a:r>
              <a:rPr lang="en-US" sz="2000" i="1" dirty="0"/>
              <a:t> and makes sure that issues are </a:t>
            </a:r>
            <a:r>
              <a:rPr lang="en-US" sz="2400" b="1" i="1" dirty="0"/>
              <a:t>resolved in a timely manner</a:t>
            </a:r>
            <a:r>
              <a:rPr lang="en-US" sz="2000" i="1" dirty="0"/>
              <a:t>. </a:t>
            </a:r>
          </a:p>
          <a:p>
            <a:pPr marL="3460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i="1" dirty="0">
                <a:solidFill>
                  <a:srgbClr val="782F40"/>
                </a:solidFill>
              </a:rPr>
              <a:t>Able to plan, coordinate, and oversee successful events, taking care of the smallest details to make sure everything runs smoothly.  She is a joy and pleasure to work with, which </a:t>
            </a:r>
            <a:r>
              <a:rPr lang="en-US" sz="2000" b="1" i="1" dirty="0">
                <a:solidFill>
                  <a:srgbClr val="782F40"/>
                </a:solidFill>
              </a:rPr>
              <a:t>makes all of our jobs much easier</a:t>
            </a:r>
            <a:r>
              <a:rPr lang="en-US" sz="2000" i="1" dirty="0">
                <a:solidFill>
                  <a:srgbClr val="782F40"/>
                </a:solidFill>
              </a:rPr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Essential Piece Award</a:t>
            </a:r>
          </a:p>
        </p:txBody>
      </p:sp>
    </p:spTree>
    <p:extLst>
      <p:ext uri="{BB962C8B-B14F-4D97-AF65-F5344CB8AC3E}">
        <p14:creationId xmlns:p14="http://schemas.microsoft.com/office/powerpoint/2010/main" val="36884661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491334"/>
          </a:xfrm>
        </p:spPr>
        <p:txBody>
          <a:bodyPr>
            <a:normAutofit/>
          </a:bodyPr>
          <a:lstStyle/>
          <a:p>
            <a:r>
              <a:rPr lang="en-US" sz="5400" b="1" dirty="0"/>
              <a:t>Wanda Brooks</a:t>
            </a:r>
            <a:br>
              <a:rPr lang="en-US" sz="4800" b="1" dirty="0"/>
            </a:br>
            <a:r>
              <a:rPr lang="en-US" sz="2800" i="1" dirty="0"/>
              <a:t>Administrative Specialist</a:t>
            </a:r>
            <a:r>
              <a:rPr lang="en-US" sz="2800" dirty="0"/>
              <a:t>, Panama City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2738773"/>
            <a:ext cx="2616200" cy="1962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4805362"/>
            <a:ext cx="9829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Spring 2017 Outstanding Department Representative</a:t>
            </a:r>
            <a:br>
              <a:rPr lang="en-US" sz="3200" dirty="0"/>
            </a:br>
            <a:r>
              <a:rPr lang="en-US" sz="2400" dirty="0"/>
              <a:t>and</a:t>
            </a:r>
            <a:br>
              <a:rPr lang="en-US" sz="2400" dirty="0"/>
            </a:br>
            <a:r>
              <a:rPr lang="en-US" sz="3200" dirty="0"/>
              <a:t>Essential Piece Award Winner</a:t>
            </a:r>
          </a:p>
        </p:txBody>
      </p:sp>
    </p:spTree>
    <p:extLst>
      <p:ext uri="{BB962C8B-B14F-4D97-AF65-F5344CB8AC3E}">
        <p14:creationId xmlns:p14="http://schemas.microsoft.com/office/powerpoint/2010/main" val="1601250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920240"/>
            <a:ext cx="10515600" cy="761999"/>
          </a:xfrm>
        </p:spPr>
        <p:txBody>
          <a:bodyPr/>
          <a:lstStyle/>
          <a:p>
            <a:r>
              <a:rPr lang="en-US" dirty="0"/>
              <a:t>Attendance &amp; Leave Updates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36576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Jonathan Banks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HR Specialist</a:t>
            </a:r>
            <a:r>
              <a:rPr lang="en-US" sz="3600" dirty="0">
                <a:solidFill>
                  <a:srgbClr val="782F40"/>
                </a:solidFill>
              </a:rPr>
              <a:t>, Attendance and Leave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41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59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752600"/>
            <a:ext cx="67818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What?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Time and Attendance solution for capturing punch time.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FSUCard Swipe Device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Who?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Based in San Angelo, Texas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Established in 1988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Currently serving 70,000 clients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TimeClock Plus (TC+)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409031"/>
            <a:ext cx="3671888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1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828800"/>
            <a:ext cx="10515600" cy="4648199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Process Improvement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Simpler</a:t>
            </a:r>
          </a:p>
          <a:p>
            <a:pPr marL="742950" lvl="2" indent="-342900"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US" dirty="0"/>
              <a:t>Eliminate unnecessary procedures</a:t>
            </a:r>
          </a:p>
          <a:p>
            <a:pPr marL="742950" lvl="2" indent="-342900">
              <a:spcBef>
                <a:spcPts val="0"/>
              </a:spcBef>
              <a:spcAft>
                <a:spcPts val="2400"/>
              </a:spcAft>
              <a:buFont typeface="Calibri" panose="020F0502020204030204" pitchFamily="34" charset="0"/>
              <a:buChar char="–"/>
            </a:pPr>
            <a:r>
              <a:rPr lang="en-US" dirty="0"/>
              <a:t>Paperless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Training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Updating and expanding training resources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Strategic Plan Implementation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Workgroups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685800"/>
          </a:xfrm>
        </p:spPr>
        <p:txBody>
          <a:bodyPr/>
          <a:lstStyle/>
          <a:p>
            <a:r>
              <a:rPr lang="en-US" dirty="0"/>
              <a:t>Focus for the Year</a:t>
            </a:r>
          </a:p>
        </p:txBody>
      </p:sp>
    </p:spTree>
    <p:extLst>
      <p:ext uri="{BB962C8B-B14F-4D97-AF65-F5344CB8AC3E}">
        <p14:creationId xmlns:p14="http://schemas.microsoft.com/office/powerpoint/2010/main" val="638635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133600"/>
            <a:ext cx="7435174" cy="43434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Small campus population will transition from Kronos Clocks to TimeClock Plus.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Approximately 350 users in Public Safety, Parking &amp; Transportation, Postal Services, and Ringling.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Phase 2: Building Services and Grounds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dirty="0"/>
              <a:t>Is your department interested?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TimeClock Plus &amp; FSU</a:t>
            </a: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60" y="3048000"/>
            <a:ext cx="34046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1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TimeClock Plus Timeline</a:t>
            </a:r>
          </a:p>
        </p:txBody>
      </p:sp>
      <p:graphicFrame>
        <p:nvGraphicFramePr>
          <p:cNvPr id="11" name="Project Timeline" descr="Line chart that plots each project on the corresponding timeframe." title="Project Timeline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304800" y="1958349"/>
          <a:ext cx="11766884" cy="464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9949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828799"/>
            <a:ext cx="10515600" cy="4527551"/>
          </a:xfrm>
        </p:spPr>
        <p:txBody>
          <a:bodyPr/>
          <a:lstStyle/>
          <a:p>
            <a:r>
              <a:rPr lang="en-US" sz="2200" dirty="0"/>
              <a:t>Employee is on an elapsed timesheet and normally scheduled to work Monday through Friday for 8 hours each day.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endParaRPr lang="en-US" sz="2200" dirty="0"/>
          </a:p>
          <a:p>
            <a:r>
              <a:rPr lang="en-US" sz="2200" dirty="0"/>
              <a:t>However, the following week the employee was approved to flex their schedule—taking OFF on Friday and working 10 hours each day on Monday through Thursday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78881"/>
            <a:ext cx="10972800" cy="852488"/>
          </a:xfrm>
        </p:spPr>
        <p:txBody>
          <a:bodyPr/>
          <a:lstStyle/>
          <a:p>
            <a:r>
              <a:rPr lang="en-US" dirty="0"/>
              <a:t>Timesheet Reminders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3" y="2781172"/>
            <a:ext cx="10091134" cy="231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198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 Work Schedule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76" y="1828800"/>
            <a:ext cx="9609524" cy="18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ile:&lt;strong&gt;Green check&lt;/strong&gt;.png - CLEW 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4525723"/>
            <a:ext cx="1378543" cy="1378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876" y="4116650"/>
            <a:ext cx="9600000" cy="190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wpf - How to create a &quot;Cross&quot; as a template to Checkbox - Stack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9" y="2130908"/>
            <a:ext cx="1523955" cy="15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9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38200" y="1981200"/>
            <a:ext cx="10515600" cy="4222750"/>
          </a:xfrm>
        </p:spPr>
        <p:txBody>
          <a:bodyPr/>
          <a:lstStyle/>
          <a:p>
            <a:r>
              <a:rPr lang="en-US" dirty="0"/>
              <a:t>Elapsed Timesheet Reporters</a:t>
            </a:r>
          </a:p>
          <a:p>
            <a:pPr lvl="1"/>
            <a:r>
              <a:rPr lang="en-US" dirty="0"/>
              <a:t>A&amp;P, USPS Exempt, Departments on </a:t>
            </a:r>
            <a:r>
              <a:rPr lang="en-US" b="1" dirty="0"/>
              <a:t>Paper</a:t>
            </a:r>
            <a:r>
              <a:rPr lang="en-US" dirty="0"/>
              <a:t> Timesheets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89807"/>
            <a:ext cx="10972800" cy="852488"/>
          </a:xfrm>
        </p:spPr>
        <p:txBody>
          <a:bodyPr/>
          <a:lstStyle/>
          <a:p>
            <a:r>
              <a:rPr lang="en-US" dirty="0"/>
              <a:t>Should I Enter my Holiday?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907"/>
          <a:stretch/>
        </p:blipFill>
        <p:spPr>
          <a:xfrm>
            <a:off x="1828800" y="3352800"/>
            <a:ext cx="985907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81000" y="3941802"/>
            <a:ext cx="13664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050583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905001"/>
            <a:ext cx="10515600" cy="4451350"/>
          </a:xfrm>
        </p:spPr>
        <p:txBody>
          <a:bodyPr/>
          <a:lstStyle/>
          <a:p>
            <a:r>
              <a:rPr lang="en-US" dirty="0"/>
              <a:t>Punch Timesheet Reporters</a:t>
            </a:r>
          </a:p>
          <a:p>
            <a:pPr lvl="1"/>
            <a:r>
              <a:rPr lang="en-US" dirty="0"/>
              <a:t>USPS Nonexempt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Enter my Holiday?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3124200"/>
            <a:ext cx="11539999" cy="2987932"/>
            <a:chOff x="204537" y="2819400"/>
            <a:chExt cx="11539999" cy="2987932"/>
          </a:xfrm>
        </p:grpSpPr>
        <p:sp>
          <p:nvSpPr>
            <p:cNvPr id="6" name="Rectangle 5"/>
            <p:cNvSpPr/>
            <p:nvPr/>
          </p:nvSpPr>
          <p:spPr>
            <a:xfrm>
              <a:off x="204537" y="3759368"/>
              <a:ext cx="1447800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YES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404" t="8512" r="-404" b="2837"/>
            <a:stretch/>
          </p:blipFill>
          <p:spPr>
            <a:xfrm>
              <a:off x="1905000" y="2819400"/>
              <a:ext cx="9839536" cy="2987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626324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1995488"/>
            <a:ext cx="105156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What is a Meal Period?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sz="2000" dirty="0"/>
              <a:t>According to the Fair Labor Standards Act (FLSA), a bona-fide </a:t>
            </a:r>
            <a:r>
              <a:rPr lang="en-US" sz="2000" dirty="0">
                <a:solidFill>
                  <a:srgbClr val="782F40"/>
                </a:solidFill>
              </a:rPr>
              <a:t>unpaid </a:t>
            </a:r>
            <a:r>
              <a:rPr lang="en-US" sz="2000" dirty="0"/>
              <a:t>meal period should typically be </a:t>
            </a:r>
            <a:r>
              <a:rPr lang="en-US" sz="2000" dirty="0">
                <a:solidFill>
                  <a:srgbClr val="782F40"/>
                </a:solidFill>
              </a:rPr>
              <a:t>at least 30 minutes</a:t>
            </a:r>
            <a:r>
              <a:rPr lang="en-US" sz="2000" dirty="0"/>
              <a:t>; the employee must be completely relieved of work and is </a:t>
            </a:r>
            <a:r>
              <a:rPr lang="en-US" sz="2000" u="sng" dirty="0"/>
              <a:t>required to punch OUT</a:t>
            </a:r>
            <a:r>
              <a:rPr lang="en-US" sz="2000" dirty="0"/>
              <a:t> on the timesheet.</a:t>
            </a:r>
            <a:endParaRPr lang="en-US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What is a Rest Period (Break)?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According to FSU policy, upon </a:t>
            </a:r>
            <a:r>
              <a:rPr lang="en-US" sz="2000" dirty="0">
                <a:solidFill>
                  <a:srgbClr val="782F40"/>
                </a:solidFill>
              </a:rPr>
              <a:t>supervisor approval</a:t>
            </a:r>
            <a:r>
              <a:rPr lang="en-US" sz="2000" dirty="0"/>
              <a:t>, employees </a:t>
            </a:r>
            <a:r>
              <a:rPr lang="en-US" sz="2000" b="1" dirty="0"/>
              <a:t>may</a:t>
            </a:r>
            <a:r>
              <a:rPr lang="en-US" sz="2000" dirty="0"/>
              <a:t> be allowed </a:t>
            </a:r>
            <a:r>
              <a:rPr lang="en-US" sz="2000" dirty="0">
                <a:solidFill>
                  <a:srgbClr val="782F40"/>
                </a:solidFill>
              </a:rPr>
              <a:t>two 15-minutes breaks</a:t>
            </a:r>
            <a:r>
              <a:rPr lang="en-US" sz="2000" dirty="0"/>
              <a:t>, during the first and second half of their work day. Breaks of 15 minutes or less are </a:t>
            </a:r>
            <a:r>
              <a:rPr lang="en-US" sz="2000" dirty="0">
                <a:solidFill>
                  <a:srgbClr val="782F40"/>
                </a:solidFill>
              </a:rPr>
              <a:t>paid</a:t>
            </a:r>
            <a:r>
              <a:rPr lang="en-US" sz="2000" dirty="0"/>
              <a:t> and the employee </a:t>
            </a:r>
            <a:r>
              <a:rPr lang="en-US" sz="2000" u="sng" dirty="0"/>
              <a:t>is not required to punch OUT</a:t>
            </a:r>
            <a:r>
              <a:rPr lang="en-US" sz="2000" dirty="0"/>
              <a:t> on the timesheet.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Meal Periods vs. Breaks</a:t>
            </a:r>
          </a:p>
        </p:txBody>
      </p:sp>
    </p:spTree>
    <p:extLst>
      <p:ext uri="{BB962C8B-B14F-4D97-AF65-F5344CB8AC3E}">
        <p14:creationId xmlns:p14="http://schemas.microsoft.com/office/powerpoint/2010/main" val="195390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Periods vs. Breaks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2121763"/>
            <a:ext cx="11012122" cy="4108313"/>
            <a:chOff x="384495" y="1905000"/>
            <a:chExt cx="11012122" cy="4108313"/>
          </a:xfrm>
        </p:grpSpPr>
        <p:pic>
          <p:nvPicPr>
            <p:cNvPr id="9" name="Picture 8" descr="File:&lt;strong&gt;Green check&lt;/strong&gt;.png - CLEW Wik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2" y="4457562"/>
              <a:ext cx="1378543" cy="1378543"/>
            </a:xfrm>
            <a:prstGeom prst="rect">
              <a:avLst/>
            </a:prstGeom>
          </p:spPr>
        </p:pic>
        <p:pic>
          <p:nvPicPr>
            <p:cNvPr id="13" name="Picture 12" descr="wpf - How to create a &quot;Cross&quot; as a template to Checkbox - Stack ...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95" y="2062747"/>
              <a:ext cx="1523955" cy="152395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7400" y="4173863"/>
              <a:ext cx="9289868" cy="183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1905000"/>
              <a:ext cx="9339217" cy="18394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30473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645920"/>
            <a:ext cx="10515600" cy="2011680"/>
          </a:xfrm>
        </p:spPr>
        <p:txBody>
          <a:bodyPr/>
          <a:lstStyle/>
          <a:p>
            <a:r>
              <a:rPr lang="en-US" dirty="0"/>
              <a:t>Appointment Tutorial Resources</a:t>
            </a:r>
            <a:br>
              <a:rPr lang="en-US" dirty="0"/>
            </a:br>
            <a:r>
              <a:rPr lang="en-US" sz="3600" dirty="0"/>
              <a:t>&amp;</a:t>
            </a:r>
            <a:br>
              <a:rPr lang="en-US" dirty="0"/>
            </a:br>
            <a:r>
              <a:rPr lang="en-US" dirty="0"/>
              <a:t>Upcoming Recruiting Enhancements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68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4114800"/>
            <a:ext cx="10566400" cy="1905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Abigail Lejeune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Assistant Director</a:t>
            </a:r>
            <a:r>
              <a:rPr lang="en-US" sz="3600" dirty="0">
                <a:solidFill>
                  <a:srgbClr val="782F40"/>
                </a:solidFill>
              </a:rPr>
              <a:t>, Employee Data Management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1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69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123327"/>
            <a:ext cx="105156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When?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Summer 2017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is it?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Reference guide for HR Department Representatives on: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appointment processes,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paperwork requirements, and </a:t>
            </a:r>
          </a:p>
          <a:p>
            <a:pPr lvl="2">
              <a:spcBef>
                <a:spcPts val="0"/>
              </a:spcBef>
            </a:pPr>
            <a:r>
              <a:rPr lang="en-US" dirty="0"/>
              <a:t> timelines for payroll processing.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Appointment Tutorial Website Coming Soon!</a:t>
            </a:r>
          </a:p>
        </p:txBody>
      </p:sp>
    </p:spTree>
    <p:extLst>
      <p:ext uri="{BB962C8B-B14F-4D97-AF65-F5344CB8AC3E}">
        <p14:creationId xmlns:p14="http://schemas.microsoft.com/office/powerpoint/2010/main" val="60599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09600" y="4114800"/>
            <a:ext cx="10515600" cy="4724399"/>
          </a:xfrm>
        </p:spPr>
        <p:txBody>
          <a:bodyPr/>
          <a:lstStyle/>
          <a:p>
            <a:pPr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685800"/>
          </a:xfrm>
        </p:spPr>
        <p:txBody>
          <a:bodyPr/>
          <a:lstStyle/>
          <a:p>
            <a:r>
              <a:rPr lang="en-US" dirty="0"/>
              <a:t>2017 Projects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28700" y="2362200"/>
          <a:ext cx="10134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2041349321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669648590"/>
                    </a:ext>
                  </a:extLst>
                </a:gridCol>
              </a:tblGrid>
              <a:tr h="20963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Process Improvement</a:t>
                      </a:r>
                    </a:p>
                    <a:p>
                      <a:pPr marL="574675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 Onboarding</a:t>
                      </a:r>
                    </a:p>
                    <a:p>
                      <a:pPr marL="574675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Recruiting Enhancements</a:t>
                      </a:r>
                    </a:p>
                    <a:p>
                      <a:pPr marL="574675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TimeclockPlus</a:t>
                      </a:r>
                    </a:p>
                    <a:p>
                      <a:pPr marL="574675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Fingerprinting Office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5143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Sexual Misconduct</a:t>
                      </a:r>
                    </a:p>
                    <a:p>
                      <a:pPr marL="5143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Faculty Search Committee</a:t>
                      </a:r>
                    </a:p>
                    <a:p>
                      <a:pPr marL="5143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Staff Search Committee</a:t>
                      </a:r>
                    </a:p>
                    <a:p>
                      <a:pPr marL="5143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NCBI (Diversity &amp; Inclusion)</a:t>
                      </a:r>
                    </a:p>
                    <a:p>
                      <a:pPr marL="5143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Appointment Tutorial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814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423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156451"/>
            <a:ext cx="105156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Planning and Preparation for New Hires and Rehires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pPAF Procedures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Job Offers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New Employee Forms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Non-US Citizen work authorization documents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Tips for Reviewing Active Employees and Cost Center Reports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Payroll deadlines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Appointment Tutorial Website - Topics</a:t>
            </a:r>
          </a:p>
        </p:txBody>
      </p:sp>
    </p:spTree>
    <p:extLst>
      <p:ext uri="{BB962C8B-B14F-4D97-AF65-F5344CB8AC3E}">
        <p14:creationId xmlns:p14="http://schemas.microsoft.com/office/powerpoint/2010/main" val="1316562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995488"/>
            <a:ext cx="105156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Modifying Active Appointments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ePAF Reappointments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Termination actions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Procedures for Additional Jobs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Dual Compensation forms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FSU Service Center Cases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How to enter a case?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When is a case needed?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What to include in a case?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Appointment Tutorial Website – Topics</a:t>
            </a:r>
          </a:p>
        </p:txBody>
      </p:sp>
    </p:spTree>
    <p:extLst>
      <p:ext uri="{BB962C8B-B14F-4D97-AF65-F5344CB8AC3E}">
        <p14:creationId xmlns:p14="http://schemas.microsoft.com/office/powerpoint/2010/main" val="265162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074257"/>
            <a:ext cx="10515600" cy="42227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dirty="0"/>
              <a:t>Don’t forget about our </a:t>
            </a:r>
            <a:r>
              <a:rPr lang="en-US" sz="2800" dirty="0">
                <a:hlinkClick r:id="rId2"/>
              </a:rPr>
              <a:t>I-9 Instructional Website</a:t>
            </a:r>
            <a:r>
              <a:rPr lang="en-US" sz="2800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Topics include: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Sections on the I-9 form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Acceptable documents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Remote hire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Guardian dashboards and tutorials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Non-US citizen I-9 forms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 Instructional Resource</a:t>
            </a:r>
          </a:p>
        </p:txBody>
      </p:sp>
    </p:spTree>
    <p:extLst>
      <p:ext uri="{BB962C8B-B14F-4D97-AF65-F5344CB8AC3E}">
        <p14:creationId xmlns:p14="http://schemas.microsoft.com/office/powerpoint/2010/main" val="4029015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362201"/>
            <a:ext cx="10515600" cy="25146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Modeled after the GA Express process</a:t>
            </a:r>
          </a:p>
          <a:p>
            <a:pPr lvl="2">
              <a:spcBef>
                <a:spcPts val="0"/>
              </a:spcBef>
              <a:spcAft>
                <a:spcPts val="3000"/>
              </a:spcAft>
              <a:buFont typeface="Calibri" panose="020F0502020204030204" pitchFamily="34" charset="0"/>
              <a:buChar char="–"/>
            </a:pPr>
            <a:r>
              <a:rPr lang="en-US" dirty="0"/>
              <a:t>Create applicant record, link, and create job offer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Offers will automatically route through electronic approval chain before coming to HR for processing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Recruiting Enhancements</a:t>
            </a:r>
            <a:br>
              <a:rPr lang="en-US" dirty="0"/>
            </a:br>
            <a:r>
              <a:rPr lang="en-US" dirty="0"/>
              <a:t>OPS Faculty Express</a:t>
            </a:r>
          </a:p>
        </p:txBody>
      </p:sp>
    </p:spTree>
    <p:extLst>
      <p:ext uri="{BB962C8B-B14F-4D97-AF65-F5344CB8AC3E}">
        <p14:creationId xmlns:p14="http://schemas.microsoft.com/office/powerpoint/2010/main" val="40538685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209800"/>
            <a:ext cx="10515600" cy="441959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Creates a paperless process for OPS Faculty appointments!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Recruiting Enhancements</a:t>
            </a:r>
            <a:br>
              <a:rPr lang="en-US" dirty="0"/>
            </a:br>
            <a:r>
              <a:rPr lang="en-US" dirty="0"/>
              <a:t>OPS Faculty Express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100" y="2889251"/>
            <a:ext cx="8305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64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819400"/>
            <a:ext cx="10515600" cy="19812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Electronic process for salaried appointments exempt from advertising as outlined in </a:t>
            </a:r>
            <a:r>
              <a:rPr lang="en-US" dirty="0">
                <a:hlinkClick r:id="rId2"/>
              </a:rPr>
              <a:t>Employment and Recruitment policy 4-OP-C-7-B2 </a:t>
            </a:r>
            <a:r>
              <a:rPr lang="en-US" dirty="0"/>
              <a:t>and Visiting Faculty.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12192000" cy="685800"/>
          </a:xfrm>
        </p:spPr>
        <p:txBody>
          <a:bodyPr>
            <a:noAutofit/>
          </a:bodyPr>
          <a:lstStyle/>
          <a:p>
            <a:r>
              <a:rPr lang="en-US" sz="3200" dirty="0"/>
              <a:t>Upcoming Recruiting Enhancements</a:t>
            </a:r>
            <a:br>
              <a:rPr lang="en-US" sz="3200" dirty="0"/>
            </a:br>
            <a:r>
              <a:rPr lang="en-US" sz="3200" dirty="0"/>
              <a:t>Exempt from Advertisement Process</a:t>
            </a:r>
          </a:p>
        </p:txBody>
      </p:sp>
    </p:spTree>
    <p:extLst>
      <p:ext uri="{BB962C8B-B14F-4D97-AF65-F5344CB8AC3E}">
        <p14:creationId xmlns:p14="http://schemas.microsoft.com/office/powerpoint/2010/main" val="3952802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133600"/>
            <a:ext cx="105156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The same approval and qualifications for the advertising exemption process still apply.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Process will include electronic job application for candidate and department creation of job offer in OMNI HR. 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12192000" cy="685800"/>
          </a:xfrm>
        </p:spPr>
        <p:txBody>
          <a:bodyPr>
            <a:noAutofit/>
          </a:bodyPr>
          <a:lstStyle/>
          <a:p>
            <a:r>
              <a:rPr lang="en-US" sz="3200" dirty="0"/>
              <a:t>Upcoming Recruiting Enhancements</a:t>
            </a:r>
            <a:br>
              <a:rPr lang="en-US" sz="3200" dirty="0"/>
            </a:br>
            <a:r>
              <a:rPr lang="en-US" sz="3200" dirty="0"/>
              <a:t>Exempt from Advertisement Process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24335"/>
          <a:stretch/>
        </p:blipFill>
        <p:spPr>
          <a:xfrm>
            <a:off x="1828800" y="3971925"/>
            <a:ext cx="8534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74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 Prize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2133600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79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2819400"/>
            <a:ext cx="10515600" cy="3536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35444062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79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3048000"/>
            <a:ext cx="10515600" cy="33083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solidFill>
                  <a:srgbClr val="782F40"/>
                </a:solidFill>
              </a:rPr>
              <a:t>Sarah Mirkin,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>
                <a:solidFill>
                  <a:srgbClr val="782F40"/>
                </a:solidFill>
              </a:rPr>
              <a:t>HR Communications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72638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2362200"/>
            <a:ext cx="10515600" cy="4114799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Potential HR Impacts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Calibri" panose="020F0502020204030204" pitchFamily="34" charset="0"/>
              <a:buChar char="–"/>
            </a:pPr>
            <a:r>
              <a:rPr lang="en-US" dirty="0"/>
              <a:t>Affordable Care Act (ACA)</a:t>
            </a:r>
          </a:p>
          <a:p>
            <a:pPr marL="742950" lvl="2" indent="-342900">
              <a:spcBef>
                <a:spcPts val="0"/>
              </a:spcBef>
              <a:spcAft>
                <a:spcPts val="3000"/>
              </a:spcAft>
              <a:buFont typeface="Calibri" panose="020F0502020204030204" pitchFamily="34" charset="0"/>
              <a:buChar char="–"/>
            </a:pPr>
            <a:r>
              <a:rPr lang="en-US" dirty="0"/>
              <a:t>Fair Labor Standards Act (FLSA) Overtime Regulations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HR will monitor, assess, and communicate any changes that will impact campus.</a:t>
            </a:r>
            <a:endParaRPr lang="en-US" sz="2400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685800"/>
          </a:xfrm>
        </p:spPr>
        <p:txBody>
          <a:bodyPr/>
          <a:lstStyle/>
          <a:p>
            <a:r>
              <a:rPr lang="en-US" dirty="0"/>
              <a:t>Administration Change</a:t>
            </a:r>
          </a:p>
        </p:txBody>
      </p:sp>
    </p:spTree>
    <p:extLst>
      <p:ext uri="{BB962C8B-B14F-4D97-AF65-F5344CB8AC3E}">
        <p14:creationId xmlns:p14="http://schemas.microsoft.com/office/powerpoint/2010/main" val="9905953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80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38200" y="3048000"/>
            <a:ext cx="10515600" cy="33083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400" dirty="0">
                <a:solidFill>
                  <a:srgbClr val="782F40"/>
                </a:solidFill>
              </a:rPr>
              <a:t>Thank You!</a:t>
            </a:r>
            <a:endParaRPr lang="en-US" sz="4400" i="1" dirty="0">
              <a:solidFill>
                <a:srgbClr val="782F4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1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800" y="1645920"/>
            <a:ext cx="10515600" cy="1904998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Faculty Search Committee Training</a:t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&amp;</a:t>
            </a:r>
            <a:br>
              <a:rPr lang="en-US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National Coalition Building Institute Training</a:t>
            </a:r>
            <a:br>
              <a:rPr lang="en-US" sz="17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body" sz="quarter" idx="12"/>
          </p:nvPr>
        </p:nvSpPr>
        <p:spPr>
          <a:xfrm>
            <a:off x="812800" y="4114800"/>
            <a:ext cx="10566400" cy="260628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782F40"/>
                </a:solidFill>
              </a:rPr>
              <a:t>Michelle Douglas</a:t>
            </a:r>
          </a:p>
          <a:p>
            <a:pPr algn="ctr"/>
            <a:r>
              <a:rPr lang="en-US" sz="3600" i="1" dirty="0">
                <a:solidFill>
                  <a:srgbClr val="782F40"/>
                </a:solidFill>
              </a:rPr>
              <a:t>Director</a:t>
            </a:r>
            <a:r>
              <a:rPr lang="en-US" sz="3600" dirty="0">
                <a:solidFill>
                  <a:srgbClr val="782F40"/>
                </a:solidFill>
              </a:rPr>
              <a:t>, Organizational Development and </a:t>
            </a:r>
          </a:p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782F40"/>
                </a:solidFill>
              </a:rPr>
              <a:t>Equal Opportunity &amp; Compliance</a:t>
            </a:r>
            <a:endParaRPr lang="en-US" sz="3600" i="1" dirty="0">
              <a:solidFill>
                <a:srgbClr val="782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7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2379</Words>
  <Application>Microsoft Macintosh PowerPoint</Application>
  <PresentationFormat>Widescreen</PresentationFormat>
  <Paragraphs>467</Paragraphs>
  <Slides>80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Calibri</vt:lpstr>
      <vt:lpstr>Garamond</vt:lpstr>
      <vt:lpstr>Wingdings</vt:lpstr>
      <vt:lpstr>Office Theme</vt:lpstr>
      <vt:lpstr>Spring 2017  Department Representative Meeting</vt:lpstr>
      <vt:lpstr>Welcome!</vt:lpstr>
      <vt:lpstr>Thank You to Our Partners</vt:lpstr>
      <vt:lpstr>Finance &amp; Administration Update</vt:lpstr>
      <vt:lpstr>Human Resources in 2017</vt:lpstr>
      <vt:lpstr>Focus for the Year</vt:lpstr>
      <vt:lpstr>2017 Projects</vt:lpstr>
      <vt:lpstr>Administration Change</vt:lpstr>
      <vt:lpstr>Faculty Search Committee Training &amp; National Coalition Building Institute Training  </vt:lpstr>
      <vt:lpstr>Faculty Search Committee Training</vt:lpstr>
      <vt:lpstr>Faculty Search Committee Training</vt:lpstr>
      <vt:lpstr>National Coalition Building Institute(NCBI) FSU Team</vt:lpstr>
      <vt:lpstr>NCBI Training Opportunities</vt:lpstr>
      <vt:lpstr>Background Check Updates</vt:lpstr>
      <vt:lpstr>New HR Fingerprinting Office</vt:lpstr>
      <vt:lpstr>2017 Summer Camps</vt:lpstr>
      <vt:lpstr>2017 Summer Camps</vt:lpstr>
      <vt:lpstr>2017 Summer Camps</vt:lpstr>
      <vt:lpstr>myFSU Mobile App</vt:lpstr>
      <vt:lpstr>What can I do on the myFSU Mobile App?</vt:lpstr>
      <vt:lpstr>Enter Time</vt:lpstr>
      <vt:lpstr>Manager- Approve time/Report time</vt:lpstr>
      <vt:lpstr>Approve time by Group ID or by individual employee timesheet </vt:lpstr>
      <vt:lpstr>Employees can view their paycheck, update direct deposit, view W-2 Forms, review benefits &amp; so much more!</vt:lpstr>
      <vt:lpstr>PowerPoint Presentation</vt:lpstr>
      <vt:lpstr>PowerPoint Presentation</vt:lpstr>
      <vt:lpstr>Information Technology Services Update</vt:lpstr>
      <vt:lpstr>System Updates and Business Process Changes</vt:lpstr>
      <vt:lpstr>Federal Work Study</vt:lpstr>
      <vt:lpstr>Work Study Program - Overview</vt:lpstr>
      <vt:lpstr>Student Engagement</vt:lpstr>
      <vt:lpstr>Current Process Overview</vt:lpstr>
      <vt:lpstr>FA Timeline</vt:lpstr>
      <vt:lpstr>Common Issues</vt:lpstr>
      <vt:lpstr>New Work Study Job Portal – Coming Soon</vt:lpstr>
      <vt:lpstr>New Work Study Job Portal – Coming Soon</vt:lpstr>
      <vt:lpstr>Experiential Certificate Option</vt:lpstr>
      <vt:lpstr>Federal Work Study Training Dates</vt:lpstr>
      <vt:lpstr>Work Study Training Dates</vt:lpstr>
      <vt:lpstr>Contacts</vt:lpstr>
      <vt:lpstr>Door Prize</vt:lpstr>
      <vt:lpstr>Smart Onboarding Update</vt:lpstr>
      <vt:lpstr>PowerPoint Presentation</vt:lpstr>
      <vt:lpstr>Project Status</vt:lpstr>
      <vt:lpstr>PowerPoint Presentation</vt:lpstr>
      <vt:lpstr>What Do Departments Need to Do?</vt:lpstr>
      <vt:lpstr>Veterans Initiative</vt:lpstr>
      <vt:lpstr>Veterans Initiative</vt:lpstr>
      <vt:lpstr>How Can You Help?</vt:lpstr>
      <vt:lpstr>Veterans’ Preference Laws</vt:lpstr>
      <vt:lpstr>Veterans’ Preference Laws (Continued)</vt:lpstr>
      <vt:lpstr>Get Involved—Become A Veteran Liaison! </vt:lpstr>
      <vt:lpstr>Review of Resources</vt:lpstr>
      <vt:lpstr>Break</vt:lpstr>
      <vt:lpstr>Essential Piece Award</vt:lpstr>
      <vt:lpstr>Essential Piece Award</vt:lpstr>
      <vt:lpstr>Wanda Brooks Administrative Specialist, Panama City</vt:lpstr>
      <vt:lpstr>Attendance &amp; Leave Updates</vt:lpstr>
      <vt:lpstr>TimeClock Plus (TC+)</vt:lpstr>
      <vt:lpstr>TimeClock Plus &amp; FSU</vt:lpstr>
      <vt:lpstr>TimeClock Plus Timeline</vt:lpstr>
      <vt:lpstr>Timesheet Reminders</vt:lpstr>
      <vt:lpstr>Override Work Schedule</vt:lpstr>
      <vt:lpstr>Should I Enter my Holiday?</vt:lpstr>
      <vt:lpstr>Should I Enter my Holiday?</vt:lpstr>
      <vt:lpstr>Meal Periods vs. Breaks</vt:lpstr>
      <vt:lpstr>Meal Periods vs. Breaks</vt:lpstr>
      <vt:lpstr>Appointment Tutorial Resources &amp; Upcoming Recruiting Enhancements </vt:lpstr>
      <vt:lpstr>New Appointment Tutorial Website Coming Soon!</vt:lpstr>
      <vt:lpstr>New Appointment Tutorial Website - Topics</vt:lpstr>
      <vt:lpstr>New Appointment Tutorial Website – Topics</vt:lpstr>
      <vt:lpstr>I-9 Instructional Resource</vt:lpstr>
      <vt:lpstr>Upcoming Recruiting Enhancements OPS Faculty Express</vt:lpstr>
      <vt:lpstr>Upcoming Recruiting Enhancements OPS Faculty Express</vt:lpstr>
      <vt:lpstr>Upcoming Recruiting Enhancements Exempt from Advertisement Process</vt:lpstr>
      <vt:lpstr>Upcoming Recruiting Enhancements Exempt from Advertisement Process</vt:lpstr>
      <vt:lpstr>Door Prize</vt:lpstr>
      <vt:lpstr>PowerPoint Presentation</vt:lpstr>
      <vt:lpstr>Closing Remarks</vt:lpstr>
      <vt:lpstr>PowerPoint Presentation</vt:lpstr>
    </vt:vector>
  </TitlesOfParts>
  <Company>ITS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Darris, Megan</dc:creator>
  <cp:lastModifiedBy>Melissa Meschler</cp:lastModifiedBy>
  <cp:revision>391</cp:revision>
  <cp:lastPrinted>2017-04-05T15:38:46Z</cp:lastPrinted>
  <dcterms:created xsi:type="dcterms:W3CDTF">2012-08-22T13:56:44Z</dcterms:created>
  <dcterms:modified xsi:type="dcterms:W3CDTF">2020-08-04T18:41:20Z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