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7"/>
  </p:notesMasterIdLst>
  <p:handoutMasterIdLst>
    <p:handoutMasterId r:id="rId108"/>
  </p:handoutMasterIdLst>
  <p:sldIdLst>
    <p:sldId id="430" r:id="rId5"/>
    <p:sldId id="486" r:id="rId6"/>
    <p:sldId id="487" r:id="rId7"/>
    <p:sldId id="605" r:id="rId8"/>
    <p:sldId id="762" r:id="rId9"/>
    <p:sldId id="763" r:id="rId10"/>
    <p:sldId id="776" r:id="rId11"/>
    <p:sldId id="764" r:id="rId12"/>
    <p:sldId id="775" r:id="rId13"/>
    <p:sldId id="765" r:id="rId14"/>
    <p:sldId id="774" r:id="rId15"/>
    <p:sldId id="766" r:id="rId16"/>
    <p:sldId id="767" r:id="rId17"/>
    <p:sldId id="768" r:id="rId18"/>
    <p:sldId id="769" r:id="rId19"/>
    <p:sldId id="770" r:id="rId20"/>
    <p:sldId id="771" r:id="rId21"/>
    <p:sldId id="752" r:id="rId22"/>
    <p:sldId id="753" r:id="rId23"/>
    <p:sldId id="794" r:id="rId24"/>
    <p:sldId id="773" r:id="rId25"/>
    <p:sldId id="795" r:id="rId26"/>
    <p:sldId id="757" r:id="rId27"/>
    <p:sldId id="758" r:id="rId28"/>
    <p:sldId id="759" r:id="rId29"/>
    <p:sldId id="760" r:id="rId30"/>
    <p:sldId id="761" r:id="rId31"/>
    <p:sldId id="793" r:id="rId32"/>
    <p:sldId id="403" r:id="rId33"/>
    <p:sldId id="402" r:id="rId34"/>
    <p:sldId id="782" r:id="rId35"/>
    <p:sldId id="783" r:id="rId36"/>
    <p:sldId id="784" r:id="rId37"/>
    <p:sldId id="405" r:id="rId38"/>
    <p:sldId id="785" r:id="rId39"/>
    <p:sldId id="406" r:id="rId40"/>
    <p:sldId id="778" r:id="rId41"/>
    <p:sldId id="779" r:id="rId42"/>
    <p:sldId id="772" r:id="rId43"/>
    <p:sldId id="802" r:id="rId44"/>
    <p:sldId id="801" r:id="rId45"/>
    <p:sldId id="780" r:id="rId46"/>
    <p:sldId id="410" r:id="rId47"/>
    <p:sldId id="713" r:id="rId48"/>
    <p:sldId id="714" r:id="rId49"/>
    <p:sldId id="715" r:id="rId50"/>
    <p:sldId id="716" r:id="rId51"/>
    <p:sldId id="796" r:id="rId52"/>
    <p:sldId id="797" r:id="rId53"/>
    <p:sldId id="718" r:id="rId54"/>
    <p:sldId id="719" r:id="rId55"/>
    <p:sldId id="720" r:id="rId56"/>
    <p:sldId id="721" r:id="rId57"/>
    <p:sldId id="722" r:id="rId58"/>
    <p:sldId id="798" r:id="rId59"/>
    <p:sldId id="724" r:id="rId60"/>
    <p:sldId id="725" r:id="rId61"/>
    <p:sldId id="726" r:id="rId62"/>
    <p:sldId id="727" r:id="rId63"/>
    <p:sldId id="728" r:id="rId64"/>
    <p:sldId id="729" r:id="rId65"/>
    <p:sldId id="730" r:id="rId66"/>
    <p:sldId id="731" r:id="rId67"/>
    <p:sldId id="787" r:id="rId68"/>
    <p:sldId id="418" r:id="rId69"/>
    <p:sldId id="411" r:id="rId70"/>
    <p:sldId id="414" r:id="rId71"/>
    <p:sldId id="747" r:id="rId72"/>
    <p:sldId id="483" r:id="rId73"/>
    <p:sldId id="484" r:id="rId74"/>
    <p:sldId id="485" r:id="rId75"/>
    <p:sldId id="732" r:id="rId76"/>
    <p:sldId id="733" r:id="rId77"/>
    <p:sldId id="792" r:id="rId78"/>
    <p:sldId id="799" r:id="rId79"/>
    <p:sldId id="735" r:id="rId80"/>
    <p:sldId id="800" r:id="rId81"/>
    <p:sldId id="736" r:id="rId82"/>
    <p:sldId id="737" r:id="rId83"/>
    <p:sldId id="738" r:id="rId84"/>
    <p:sldId id="739" r:id="rId85"/>
    <p:sldId id="740" r:id="rId86"/>
    <p:sldId id="741" r:id="rId87"/>
    <p:sldId id="742" r:id="rId88"/>
    <p:sldId id="743" r:id="rId89"/>
    <p:sldId id="744" r:id="rId90"/>
    <p:sldId id="711" r:id="rId91"/>
    <p:sldId id="712" r:id="rId92"/>
    <p:sldId id="413" r:id="rId93"/>
    <p:sldId id="412" r:id="rId94"/>
    <p:sldId id="415" r:id="rId95"/>
    <p:sldId id="416" r:id="rId96"/>
    <p:sldId id="417" r:id="rId97"/>
    <p:sldId id="748" r:id="rId98"/>
    <p:sldId id="749" r:id="rId99"/>
    <p:sldId id="790" r:id="rId100"/>
    <p:sldId id="750" r:id="rId101"/>
    <p:sldId id="791" r:id="rId102"/>
    <p:sldId id="751" r:id="rId103"/>
    <p:sldId id="591" r:id="rId104"/>
    <p:sldId id="490" r:id="rId105"/>
    <p:sldId id="492" r:id="rId10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6F524A-F0EB-267F-7E3D-BC35558C710F}" name="Emily Kennelly" initials="EK" userId="S::elk03@fsu.edu::e282b1dc-9c52-4d1f-809a-819b7dca1654" providerId="AD"/>
  <p188:author id="{291C397C-2EC3-6BC3-2182-1C8EF286B726}" name="Shelley Lopez" initials="SL" userId="S::skimrey@fsu.edu::dca98177-6901-4f9e-ae23-ad43c6e47357" providerId="AD"/>
  <p188:author id="{A8857EA3-6A53-8362-CD56-5872644C3C93}" name="Laryn Flikkema" initials="LF" userId="S::lflikkem@fsu.edu::84b8631e-70c0-45d2-890a-d150628fb9ea" providerId="AD"/>
  <p188:author id="{AD0B51F8-17FA-5C40-ABDC-F31287C46063}" name="Rachel Neale" initials="RN" userId="S::ren21@fsu.edu::c9776469-f692-441e-a4f7-e2b5d5588b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3041"/>
    <a:srgbClr val="EAE1CC"/>
    <a:srgbClr val="CEB888"/>
    <a:srgbClr val="C3B888"/>
    <a:srgbClr val="DADAD8"/>
    <a:srgbClr val="FFFFE5"/>
    <a:srgbClr val="0000FF"/>
    <a:srgbClr val="782F40"/>
    <a:srgbClr val="5A0000"/>
    <a:srgbClr val="4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6CE8F0-43CD-52C6-E78D-4E8108F9DBCC}" v="24" dt="2026-03-30T14:32:16.257"/>
    <p1510:client id="{1AC14455-AC1F-B0A6-22B8-44988F06DA0E}" v="74" dt="2026-03-31T13:58:56.478"/>
    <p1510:client id="{482B0923-D3C0-242E-D405-146C05FAB856}" v="1" dt="2026-03-30T13:41:42.176"/>
    <p1510:client id="{69E3B809-45E7-806A-C20A-22D11F62ACE5}" v="109" dt="2026-03-31T14:20:53.336"/>
    <p1510:client id="{6D6D3C86-6EC4-42EA-9692-CF463D937D7F}" v="2" dt="2026-03-30T16:57:08.981"/>
    <p1510:client id="{A31052E3-C913-49FC-A3BE-3D9B6312F238}" v="9" dt="2026-03-30T12:27:52.922"/>
    <p1510:client id="{AEBB2F33-5E71-49B2-AA45-678A8927C049}" v="12" dt="2026-03-30T17:00:06.600"/>
    <p1510:client id="{E357ED51-2AB7-DD78-5BE2-8750B2571B00}" v="89" dt="2026-03-30T13:14:21.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61" autoAdjust="0"/>
  </p:normalViewPr>
  <p:slideViewPr>
    <p:cSldViewPr snapToGrid="0">
      <p:cViewPr varScale="1">
        <p:scale>
          <a:sx n="88" d="100"/>
          <a:sy n="88" d="100"/>
        </p:scale>
        <p:origin x="62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notesMaster" Target="notesMasters/notes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B5DB80B-191A-41C3-A7CC-1580C47012D4}" type="datetimeFigureOut">
              <a:rPr lang="en-US" smtClean="0"/>
              <a:t>4/2/2026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28758EF-70EB-4F59-BB0C-CB17D2347644}" type="slidenum">
              <a:rPr lang="en-US" smtClean="0"/>
              <a:t>‹#›</a:t>
            </a:fld>
            <a:endParaRPr lang="en-US"/>
          </a:p>
        </p:txBody>
      </p:sp>
    </p:spTree>
    <p:extLst>
      <p:ext uri="{BB962C8B-B14F-4D97-AF65-F5344CB8AC3E}">
        <p14:creationId xmlns:p14="http://schemas.microsoft.com/office/powerpoint/2010/main" val="39313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AC2095-39B4-430C-B62B-C12C556290BD}" type="datetimeFigureOut">
              <a:rPr lang="en-US" smtClean="0"/>
              <a:t>4/2/2026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F5BAE5-25D6-4C37-9E5A-7A556AF9191B}" type="slidenum">
              <a:rPr lang="en-US" smtClean="0"/>
              <a:t>‹#›</a:t>
            </a:fld>
            <a:endParaRPr lang="en-US"/>
          </a:p>
        </p:txBody>
      </p:sp>
    </p:spTree>
    <p:extLst>
      <p:ext uri="{BB962C8B-B14F-4D97-AF65-F5344CB8AC3E}">
        <p14:creationId xmlns:p14="http://schemas.microsoft.com/office/powerpoint/2010/main" val="423360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am04.safelinks.protection.outlook.com/?url=https%3A%2F%2Fwww.uscis.gov%2Fsites%2Fdefault%2Ffiles%2Fdocument%2Fforms%2Fi-9.pdf&amp;data=05%7C02%7Cs.lopez%40fsu.edu%7C53e708b897144444baa708de90b9ee89%7Ca36450ebdb0642a78d1b026719f701e3%7C0%7C0%7C639107325410485857%7CUnknown%7CTWFpbGZsb3d8eyJFbXB0eU1hcGkiOnRydWUsIlYiOiIwLjAuMDAwMCIsIlAiOiJXaW4zMiIsIkFOIjoiTWFpbCIsIldUIjoyfQ%3D%3D%7C0%7C%7C%7C&amp;sdata=RtNDVRA6eTYfSmu14kjcvGYOPOl6vXOPxa35SRvvCTE%3D&amp;reserved=0"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5BAE5-25D6-4C37-9E5A-7A556AF919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1042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F5BAE5-25D6-4C37-9E5A-7A556AF9191B}" type="slidenum">
              <a:rPr lang="en-US" smtClean="0"/>
              <a:t>27</a:t>
            </a:fld>
            <a:endParaRPr lang="en-US"/>
          </a:p>
        </p:txBody>
      </p:sp>
    </p:spTree>
    <p:extLst>
      <p:ext uri="{BB962C8B-B14F-4D97-AF65-F5344CB8AC3E}">
        <p14:creationId xmlns:p14="http://schemas.microsoft.com/office/powerpoint/2010/main" val="96442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F5BAE5-25D6-4C37-9E5A-7A556AF9191B}" type="slidenum">
              <a:rPr lang="en-US" smtClean="0"/>
              <a:t>39</a:t>
            </a:fld>
            <a:endParaRPr lang="en-US"/>
          </a:p>
        </p:txBody>
      </p:sp>
    </p:spTree>
    <p:extLst>
      <p:ext uri="{BB962C8B-B14F-4D97-AF65-F5344CB8AC3E}">
        <p14:creationId xmlns:p14="http://schemas.microsoft.com/office/powerpoint/2010/main" val="3470302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93126-C3BD-A46D-2248-8A3636966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A6FA5-A1DE-BEA0-56F0-D87F61F22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BC2A33-5AA7-9DEA-4A9B-1197E4609D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CA1DF5-BE7F-7B2F-43A8-814C6952B35E}"/>
              </a:ext>
            </a:extLst>
          </p:cNvPr>
          <p:cNvSpPr>
            <a:spLocks noGrp="1"/>
          </p:cNvSpPr>
          <p:nvPr>
            <p:ph type="sldNum" sz="quarter" idx="5"/>
          </p:nvPr>
        </p:nvSpPr>
        <p:spPr/>
        <p:txBody>
          <a:bodyPr/>
          <a:lstStyle/>
          <a:p>
            <a:fld id="{4AF5BAE5-25D6-4C37-9E5A-7A556AF9191B}" type="slidenum">
              <a:rPr lang="en-US" smtClean="0"/>
              <a:t>40</a:t>
            </a:fld>
            <a:endParaRPr lang="en-US"/>
          </a:p>
        </p:txBody>
      </p:sp>
    </p:spTree>
    <p:extLst>
      <p:ext uri="{BB962C8B-B14F-4D97-AF65-F5344CB8AC3E}">
        <p14:creationId xmlns:p14="http://schemas.microsoft.com/office/powerpoint/2010/main" val="1059740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CD90-41B6-B391-9F9C-2473DFF42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275EA-E56A-5ED1-B321-CA03F212B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3EB630-3DE7-290C-3211-365BD63186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02990D-0B9A-4194-C627-1101E69A688F}"/>
              </a:ext>
            </a:extLst>
          </p:cNvPr>
          <p:cNvSpPr>
            <a:spLocks noGrp="1"/>
          </p:cNvSpPr>
          <p:nvPr>
            <p:ph type="sldNum" sz="quarter" idx="5"/>
          </p:nvPr>
        </p:nvSpPr>
        <p:spPr/>
        <p:txBody>
          <a:bodyPr/>
          <a:lstStyle/>
          <a:p>
            <a:fld id="{4AF5BAE5-25D6-4C37-9E5A-7A556AF9191B}" type="slidenum">
              <a:rPr lang="en-US" smtClean="0"/>
              <a:t>41</a:t>
            </a:fld>
            <a:endParaRPr lang="en-US"/>
          </a:p>
        </p:txBody>
      </p:sp>
    </p:spTree>
    <p:extLst>
      <p:ext uri="{BB962C8B-B14F-4D97-AF65-F5344CB8AC3E}">
        <p14:creationId xmlns:p14="http://schemas.microsoft.com/office/powerpoint/2010/main" val="1691685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contact information can also be found at https://cge.fsu.edu/about-us/cge-staff </a:t>
            </a:r>
          </a:p>
        </p:txBody>
      </p:sp>
      <p:sp>
        <p:nvSpPr>
          <p:cNvPr id="4" name="Slide Number Placeholder 3"/>
          <p:cNvSpPr>
            <a:spLocks noGrp="1"/>
          </p:cNvSpPr>
          <p:nvPr>
            <p:ph type="sldNum" sz="quarter" idx="5"/>
          </p:nvPr>
        </p:nvSpPr>
        <p:spPr/>
        <p:txBody>
          <a:bodyPr/>
          <a:lstStyle/>
          <a:p>
            <a:fld id="{4AF5BAE5-25D6-4C37-9E5A-7A556AF9191B}" type="slidenum">
              <a:rPr lang="en-US" smtClean="0"/>
              <a:t>66</a:t>
            </a:fld>
            <a:endParaRPr lang="en-US"/>
          </a:p>
        </p:txBody>
      </p:sp>
    </p:spTree>
    <p:extLst>
      <p:ext uri="{BB962C8B-B14F-4D97-AF65-F5344CB8AC3E}">
        <p14:creationId xmlns:p14="http://schemas.microsoft.com/office/powerpoint/2010/main" val="1568283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1F1D4-9115-6B91-F408-1C248A771C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88891-B9A8-5E79-AA6E-AA2662B3240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A82F121-C99D-0BCD-5BA8-2DDA71C68F38}"/>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0DA141E0-5221-5644-9CB3-00848D97DB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5BAE5-25D6-4C37-9E5A-7A556AF919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3192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5BAE5-25D6-4C37-9E5A-7A556AF919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400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4625">
              <a:lnSpc>
                <a:spcPct val="110000"/>
              </a:lnSpc>
              <a:spcAft>
                <a:spcPts val="180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5BAE5-25D6-4C37-9E5A-7A556AF919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4292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thrilled to honor Bethany Kent in UBA as our Essential Piece Award winner!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AF5BAE5-25D6-4C37-9E5A-7A556AF9191B}" type="slidenum">
              <a:rPr lang="en-US" smtClean="0"/>
              <a:t>71</a:t>
            </a:fld>
            <a:endParaRPr lang="en-US"/>
          </a:p>
        </p:txBody>
      </p:sp>
    </p:spTree>
    <p:extLst>
      <p:ext uri="{BB962C8B-B14F-4D97-AF65-F5344CB8AC3E}">
        <p14:creationId xmlns:p14="http://schemas.microsoft.com/office/powerpoint/2010/main" val="719299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online PDF version of the List of Acceptable Documents can be found at </a:t>
            </a:r>
            <a:r>
              <a:rPr lang="en-US" sz="1200" u="sng" kern="1200" dirty="0">
                <a:solidFill>
                  <a:schemeClr val="tx1"/>
                </a:solidFill>
                <a:effectLst/>
                <a:latin typeface="+mn-lt"/>
                <a:ea typeface="+mn-ea"/>
                <a:cs typeface="+mn-cs"/>
                <a:hlinkClick r:id="rId3"/>
              </a:rPr>
              <a:t>https://www.uscis.gov/sites/default/files/document/forms/i-9.pdf</a:t>
            </a:r>
            <a:r>
              <a:rPr lang="en-US" sz="1200" u="sng"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4AF5BAE5-25D6-4C37-9E5A-7A556AF9191B}" type="slidenum">
              <a:rPr lang="en-US" smtClean="0"/>
              <a:t>79</a:t>
            </a:fld>
            <a:endParaRPr lang="en-US"/>
          </a:p>
        </p:txBody>
      </p:sp>
    </p:spTree>
    <p:extLst>
      <p:ext uri="{BB962C8B-B14F-4D97-AF65-F5344CB8AC3E}">
        <p14:creationId xmlns:p14="http://schemas.microsoft.com/office/powerpoint/2010/main" val="366241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5BAE5-25D6-4C37-9E5A-7A556AF919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0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-Courtesy appointments do not complete new employee orientation. Direct new courtesy appointments to the Courtesy Candidate Resources HR website.</a:t>
            </a:r>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AF5BAE5-25D6-4C37-9E5A-7A556AF9191B}" type="slidenum">
              <a:rPr lang="en-US" smtClean="0"/>
              <a:t>88</a:t>
            </a:fld>
            <a:endParaRPr lang="en-US"/>
          </a:p>
        </p:txBody>
      </p:sp>
    </p:spTree>
    <p:extLst>
      <p:ext uri="{BB962C8B-B14F-4D97-AF65-F5344CB8AC3E}">
        <p14:creationId xmlns:p14="http://schemas.microsoft.com/office/powerpoint/2010/main" val="3589275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 Sometimes, n</a:t>
            </a:r>
            <a:r>
              <a:rPr lang="en-US" dirty="0"/>
              <a:t>ew employees are unsure of which training version to select. Please help advise them on their employment classification to ensure they select the correct training.</a:t>
            </a:r>
            <a:endParaRPr lang="en-US" dirty="0">
              <a:ea typeface="Calibri"/>
              <a:cs typeface="Calibri"/>
            </a:endParaRPr>
          </a:p>
          <a:p>
            <a:r>
              <a:rPr lang="en-US" dirty="0">
                <a:ea typeface="Calibri"/>
                <a:cs typeface="Calibri"/>
              </a:rPr>
              <a:t>-CONEO1 &amp; O2 – ends in the letter 'O' for online.</a:t>
            </a:r>
          </a:p>
        </p:txBody>
      </p:sp>
      <p:sp>
        <p:nvSpPr>
          <p:cNvPr id="4" name="Slide Number Placeholder 3"/>
          <p:cNvSpPr>
            <a:spLocks noGrp="1"/>
          </p:cNvSpPr>
          <p:nvPr>
            <p:ph type="sldNum" sz="quarter" idx="5"/>
          </p:nvPr>
        </p:nvSpPr>
        <p:spPr/>
        <p:txBody>
          <a:bodyPr/>
          <a:lstStyle/>
          <a:p>
            <a:fld id="{4AF5BAE5-25D6-4C37-9E5A-7A556AF9191B}" type="slidenum">
              <a:rPr lang="en-US" smtClean="0"/>
              <a:t>89</a:t>
            </a:fld>
            <a:endParaRPr lang="en-US"/>
          </a:p>
        </p:txBody>
      </p:sp>
    </p:spTree>
    <p:extLst>
      <p:ext uri="{BB962C8B-B14F-4D97-AF65-F5344CB8AC3E}">
        <p14:creationId xmlns:p14="http://schemas.microsoft.com/office/powerpoint/2010/main" val="2973678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recommend running quarterly queries to identify who needs to complete these required trainings. Departments should notify those individuals to complete the courses.  </a:t>
            </a:r>
          </a:p>
          <a:p>
            <a:endParaRPr lang="en-US"/>
          </a:p>
        </p:txBody>
      </p:sp>
      <p:sp>
        <p:nvSpPr>
          <p:cNvPr id="4" name="Slide Number Placeholder 3"/>
          <p:cNvSpPr>
            <a:spLocks noGrp="1"/>
          </p:cNvSpPr>
          <p:nvPr>
            <p:ph type="sldNum" sz="quarter" idx="5"/>
          </p:nvPr>
        </p:nvSpPr>
        <p:spPr/>
        <p:txBody>
          <a:bodyPr/>
          <a:lstStyle/>
          <a:p>
            <a:fld id="{4AF5BAE5-25D6-4C37-9E5A-7A556AF9191B}" type="slidenum">
              <a:rPr lang="en-US" smtClean="0"/>
              <a:t>90</a:t>
            </a:fld>
            <a:endParaRPr lang="en-US"/>
          </a:p>
        </p:txBody>
      </p:sp>
    </p:spTree>
    <p:extLst>
      <p:ext uri="{BB962C8B-B14F-4D97-AF65-F5344CB8AC3E}">
        <p14:creationId xmlns:p14="http://schemas.microsoft.com/office/powerpoint/2010/main" val="1278722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FSU_HR_TRN_BOG_MH query reports completions of mental health awareness in NEO, the refresher training, and former Kognito completions</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AF5BAE5-25D6-4C37-9E5A-7A556AF9191B}" type="slidenum">
              <a:rPr lang="en-US" smtClean="0"/>
              <a:t>91</a:t>
            </a:fld>
            <a:endParaRPr lang="en-US"/>
          </a:p>
        </p:txBody>
      </p:sp>
    </p:spTree>
    <p:extLst>
      <p:ext uri="{BB962C8B-B14F-4D97-AF65-F5344CB8AC3E}">
        <p14:creationId xmlns:p14="http://schemas.microsoft.com/office/powerpoint/2010/main" val="2989304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AF5BAE5-25D6-4C37-9E5A-7A556AF9191B}" type="slidenum">
              <a:rPr lang="en-US" smtClean="0"/>
              <a:t>92</a:t>
            </a:fld>
            <a:endParaRPr lang="en-US"/>
          </a:p>
        </p:txBody>
      </p:sp>
    </p:spTree>
    <p:extLst>
      <p:ext uri="{BB962C8B-B14F-4D97-AF65-F5344CB8AC3E}">
        <p14:creationId xmlns:p14="http://schemas.microsoft.com/office/powerpoint/2010/main" val="2353441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AF5BAE5-25D6-4C37-9E5A-7A556AF9191B}" type="slidenum">
              <a:rPr lang="en-US" smtClean="0"/>
              <a:t>100</a:t>
            </a:fld>
            <a:endParaRPr lang="en-US"/>
          </a:p>
        </p:txBody>
      </p:sp>
    </p:spTree>
    <p:extLst>
      <p:ext uri="{BB962C8B-B14F-4D97-AF65-F5344CB8AC3E}">
        <p14:creationId xmlns:p14="http://schemas.microsoft.com/office/powerpoint/2010/main" val="447287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5BAE5-25D6-4C37-9E5A-7A556AF9191B}" type="slidenum">
              <a:rPr lang="en-US" smtClean="0"/>
              <a:t>101</a:t>
            </a:fld>
            <a:endParaRPr lang="en-US"/>
          </a:p>
        </p:txBody>
      </p:sp>
    </p:spTree>
    <p:extLst>
      <p:ext uri="{BB962C8B-B14F-4D97-AF65-F5344CB8AC3E}">
        <p14:creationId xmlns:p14="http://schemas.microsoft.com/office/powerpoint/2010/main" val="393220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AF5BAE5-25D6-4C37-9E5A-7A556AF9191B}" type="slidenum">
              <a:rPr lang="en-US" smtClean="0"/>
              <a:t>4</a:t>
            </a:fld>
            <a:endParaRPr lang="en-US"/>
          </a:p>
        </p:txBody>
      </p:sp>
    </p:spTree>
    <p:extLst>
      <p:ext uri="{BB962C8B-B14F-4D97-AF65-F5344CB8AC3E}">
        <p14:creationId xmlns:p14="http://schemas.microsoft.com/office/powerpoint/2010/main" val="121440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F5BAE5-25D6-4C37-9E5A-7A556AF9191B}" type="slidenum">
              <a:rPr lang="en-US" smtClean="0"/>
              <a:t>19</a:t>
            </a:fld>
            <a:endParaRPr lang="en-US"/>
          </a:p>
        </p:txBody>
      </p:sp>
    </p:spTree>
    <p:extLst>
      <p:ext uri="{BB962C8B-B14F-4D97-AF65-F5344CB8AC3E}">
        <p14:creationId xmlns:p14="http://schemas.microsoft.com/office/powerpoint/2010/main" val="1400904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China: includes Macau but not Taiwan</a:t>
            </a:r>
          </a:p>
        </p:txBody>
      </p:sp>
      <p:sp>
        <p:nvSpPr>
          <p:cNvPr id="4" name="Slide Number Placeholder 3"/>
          <p:cNvSpPr>
            <a:spLocks noGrp="1"/>
          </p:cNvSpPr>
          <p:nvPr>
            <p:ph type="sldNum" sz="quarter" idx="5"/>
          </p:nvPr>
        </p:nvSpPr>
        <p:spPr/>
        <p:txBody>
          <a:bodyPr/>
          <a:lstStyle/>
          <a:p>
            <a:fld id="{4AF5BAE5-25D6-4C37-9E5A-7A556AF9191B}" type="slidenum">
              <a:rPr lang="en-US" smtClean="0"/>
              <a:t>21</a:t>
            </a:fld>
            <a:endParaRPr lang="en-US"/>
          </a:p>
        </p:txBody>
      </p:sp>
    </p:spTree>
    <p:extLst>
      <p:ext uri="{BB962C8B-B14F-4D97-AF65-F5344CB8AC3E}">
        <p14:creationId xmlns:p14="http://schemas.microsoft.com/office/powerpoint/2010/main" val="295227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228600" indent="-228600">
              <a:buFont typeface="+mj-lt"/>
              <a:buAutoNum type="arabicPeriod"/>
            </a:pPr>
            <a:r>
              <a:rPr lang="en-US" dirty="0"/>
              <a:t>No</a:t>
            </a:r>
          </a:p>
          <a:p>
            <a:pPr marL="228600" indent="-228600">
              <a:buFont typeface="+mj-lt"/>
              <a:buAutoNum type="arabicPeriod"/>
            </a:pPr>
            <a:r>
              <a:rPr lang="en-US" dirty="0"/>
              <a:t>Yes</a:t>
            </a:r>
          </a:p>
          <a:p>
            <a:pPr marL="228600" indent="-228600">
              <a:buFont typeface="+mj-lt"/>
              <a:buAutoNum type="arabicPeriod"/>
            </a:pPr>
            <a:r>
              <a:rPr lang="en-US" dirty="0"/>
              <a:t>Yes</a:t>
            </a:r>
          </a:p>
          <a:p>
            <a:pPr marL="228600" indent="-228600">
              <a:buFont typeface="+mj-lt"/>
              <a:buAutoNum type="arabicPeriod"/>
            </a:pPr>
            <a:r>
              <a:rPr lang="en-US" dirty="0"/>
              <a:t>No</a:t>
            </a:r>
          </a:p>
          <a:p>
            <a:pPr marL="228600" indent="-228600">
              <a:buFont typeface="+mj-lt"/>
              <a:buAutoNum type="arabicPeriod"/>
            </a:pPr>
            <a:r>
              <a:rPr lang="en-US" dirty="0"/>
              <a:t>Yes</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4AF5BAE5-25D6-4C37-9E5A-7A556AF9191B}" type="slidenum">
              <a:rPr lang="en-US" smtClean="0"/>
              <a:t>23</a:t>
            </a:fld>
            <a:endParaRPr lang="en-US"/>
          </a:p>
        </p:txBody>
      </p:sp>
    </p:spTree>
    <p:extLst>
      <p:ext uri="{BB962C8B-B14F-4D97-AF65-F5344CB8AC3E}">
        <p14:creationId xmlns:p14="http://schemas.microsoft.com/office/powerpoint/2010/main" val="3920505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 1010.35, F.S (7/1/21) requires review of certain candidates for research and research-related support roles and visits.</a:t>
            </a:r>
          </a:p>
          <a:p>
            <a:r>
              <a:rPr lang="en-US" dirty="0"/>
              <a:t>Non-us citizens &amp; non-permanent residents</a:t>
            </a:r>
          </a:p>
          <a:p>
            <a:r>
              <a:rPr lang="en-US" dirty="0"/>
              <a:t>U.S. citizens or permanent residents who have a specified affiliation with </a:t>
            </a:r>
            <a:r>
              <a:rPr lang="en-US" dirty="0" err="1"/>
              <a:t>FCoC</a:t>
            </a:r>
            <a:endParaRPr lang="en-US" dirty="0"/>
          </a:p>
          <a:p>
            <a:endParaRPr lang="en-US" dirty="0"/>
          </a:p>
          <a:p>
            <a:r>
              <a:rPr lang="en-US" dirty="0"/>
              <a:t>Based on a list of job codes. If the job code is on the list and the candidate falls into one of the categories, the candidates is required to undergo screening by the OCE prior to being appointment.</a:t>
            </a:r>
          </a:p>
          <a:p>
            <a:endParaRPr lang="en-US" dirty="0"/>
          </a:p>
          <a:p>
            <a:r>
              <a:rPr lang="en-US" dirty="0"/>
              <a:t>If the candidate falls into the second category of U.S. citizen with an affiliation to a FCOC, a foreign researcher screening will be conducted and if they meet the definition of foreign principal, BOG approval would also be required</a:t>
            </a:r>
          </a:p>
        </p:txBody>
      </p:sp>
      <p:sp>
        <p:nvSpPr>
          <p:cNvPr id="4" name="Slide Number Placeholder 3"/>
          <p:cNvSpPr>
            <a:spLocks noGrp="1"/>
          </p:cNvSpPr>
          <p:nvPr>
            <p:ph type="sldNum" sz="quarter" idx="5"/>
          </p:nvPr>
        </p:nvSpPr>
        <p:spPr/>
        <p:txBody>
          <a:bodyPr/>
          <a:lstStyle/>
          <a:p>
            <a:fld id="{4AF5BAE5-25D6-4C37-9E5A-7A556AF9191B}" type="slidenum">
              <a:rPr lang="en-US" smtClean="0"/>
              <a:t>24</a:t>
            </a:fld>
            <a:endParaRPr lang="en-US"/>
          </a:p>
        </p:txBody>
      </p:sp>
    </p:spTree>
    <p:extLst>
      <p:ext uri="{BB962C8B-B14F-4D97-AF65-F5344CB8AC3E}">
        <p14:creationId xmlns:p14="http://schemas.microsoft.com/office/powerpoint/2010/main" val="1718978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Passports: all held, meaning for all citizenships held</a:t>
            </a:r>
            <a:br>
              <a:rPr lang="en-US" dirty="0"/>
            </a:br>
            <a:br>
              <a:rPr lang="en-US" dirty="0"/>
            </a:br>
            <a:r>
              <a:rPr lang="en-US" dirty="0"/>
              <a:t>Employment history: all paid employment since their 18th birthday, US &amp; international, should be reported on the screening form, the last 10 years are subject to employment verification; no unpaid positions should be submitted</a:t>
            </a:r>
          </a:p>
          <a:p>
            <a:endParaRPr lang="en-US" dirty="0"/>
          </a:p>
          <a:p>
            <a:r>
              <a:rPr lang="en-US" dirty="0"/>
              <a:t>Higher Edu: all attended, even if short term, exchange program, transferred to another institution, or a degree was not conferred</a:t>
            </a:r>
          </a:p>
          <a:p>
            <a:endParaRPr lang="en-US" dirty="0"/>
          </a:p>
          <a:p>
            <a:r>
              <a:rPr lang="en-US" dirty="0"/>
              <a:t>Funding: current &amp; pending projects &amp; any funding that makes it possible for the candidate to participate in a visa program (scholarships/personal or family funding); funding section should never be blank</a:t>
            </a:r>
          </a:p>
        </p:txBody>
      </p:sp>
      <p:sp>
        <p:nvSpPr>
          <p:cNvPr id="4" name="Slide Number Placeholder 3"/>
          <p:cNvSpPr>
            <a:spLocks noGrp="1"/>
          </p:cNvSpPr>
          <p:nvPr>
            <p:ph type="sldNum" sz="quarter" idx="5"/>
          </p:nvPr>
        </p:nvSpPr>
        <p:spPr/>
        <p:txBody>
          <a:bodyPr/>
          <a:lstStyle/>
          <a:p>
            <a:fld id="{4AF5BAE5-25D6-4C37-9E5A-7A556AF9191B}" type="slidenum">
              <a:rPr lang="en-US" smtClean="0"/>
              <a:t>25</a:t>
            </a:fld>
            <a:endParaRPr lang="en-US"/>
          </a:p>
        </p:txBody>
      </p:sp>
    </p:spTree>
    <p:extLst>
      <p:ext uri="{BB962C8B-B14F-4D97-AF65-F5344CB8AC3E}">
        <p14:creationId xmlns:p14="http://schemas.microsoft.com/office/powerpoint/2010/main" val="622142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Employment verification: In-house by OCE or Accurate, individual based</a:t>
            </a:r>
          </a:p>
          <a:p>
            <a:endParaRPr lang="en-US" dirty="0"/>
          </a:p>
          <a:p>
            <a:r>
              <a:rPr lang="en-US" dirty="0"/>
              <a:t>Rejection: candidate refuses to participate, candidate purposefully withholds/alters information, risk assessment deemed to high to approve position/visit</a:t>
            </a:r>
          </a:p>
          <a:p>
            <a:endParaRPr lang="en-US" dirty="0"/>
          </a:p>
        </p:txBody>
      </p:sp>
      <p:sp>
        <p:nvSpPr>
          <p:cNvPr id="4" name="Slide Number Placeholder 3"/>
          <p:cNvSpPr>
            <a:spLocks noGrp="1"/>
          </p:cNvSpPr>
          <p:nvPr>
            <p:ph type="sldNum" sz="quarter" idx="5"/>
          </p:nvPr>
        </p:nvSpPr>
        <p:spPr/>
        <p:txBody>
          <a:bodyPr/>
          <a:lstStyle/>
          <a:p>
            <a:fld id="{4AF5BAE5-25D6-4C37-9E5A-7A556AF9191B}" type="slidenum">
              <a:rPr lang="en-US" smtClean="0"/>
              <a:t>26</a:t>
            </a:fld>
            <a:endParaRPr lang="en-US"/>
          </a:p>
        </p:txBody>
      </p:sp>
    </p:spTree>
    <p:extLst>
      <p:ext uri="{BB962C8B-B14F-4D97-AF65-F5344CB8AC3E}">
        <p14:creationId xmlns:p14="http://schemas.microsoft.com/office/powerpoint/2010/main" val="96224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Box 11"/>
          <p:cNvSpPr txBox="1"/>
          <p:nvPr userDrawn="1"/>
        </p:nvSpPr>
        <p:spPr>
          <a:xfrm>
            <a:off x="0" y="0"/>
            <a:ext cx="12192000" cy="892552"/>
          </a:xfrm>
          <a:prstGeom prst="rect">
            <a:avLst/>
          </a:prstGeom>
          <a:gradFill flip="none" rotWithShape="1">
            <a:gsLst>
              <a:gs pos="23000">
                <a:srgbClr val="480000"/>
              </a:gs>
              <a:gs pos="62000">
                <a:srgbClr val="480000">
                  <a:lumMod val="96000"/>
                  <a:lumOff val="4000"/>
                </a:srgbClr>
              </a:gs>
            </a:gsLst>
            <a:path path="circle">
              <a:fillToRect l="100000" t="100000"/>
            </a:path>
            <a:tileRect r="-100000" b="-100000"/>
          </a:gradFill>
        </p:spPr>
        <p:txBody>
          <a:bodyPr wrap="square" rtlCol="0">
            <a:spAutoFit/>
          </a:bodyPr>
          <a:lstStyle/>
          <a:p>
            <a:pPr algn="ctr"/>
            <a:r>
              <a:rPr lang="en-US" sz="2800">
                <a:solidFill>
                  <a:srgbClr val="FFFFE5"/>
                </a:solidFill>
                <a:latin typeface="Garamond" pitchFamily="18" charset="0"/>
              </a:rPr>
              <a:t>FLORIDA STATE UNIVERSITY</a:t>
            </a:r>
          </a:p>
          <a:p>
            <a:pPr algn="ctr"/>
            <a:r>
              <a:rPr lang="en-US" sz="2400">
                <a:solidFill>
                  <a:srgbClr val="FFFFE5"/>
                </a:solidFill>
                <a:latin typeface="Garamond" pitchFamily="18" charset="0"/>
              </a:rPr>
              <a:t>The Office of Human Resources</a:t>
            </a:r>
          </a:p>
        </p:txBody>
      </p:sp>
      <p:sp>
        <p:nvSpPr>
          <p:cNvPr id="20" name="Footer Placeholder 19"/>
          <p:cNvSpPr>
            <a:spLocks noGrp="1"/>
          </p:cNvSpPr>
          <p:nvPr>
            <p:ph type="ftr" sz="quarter" idx="11"/>
          </p:nvPr>
        </p:nvSpPr>
        <p:spPr/>
        <p:txBody>
          <a:bodyPr/>
          <a:lstStyle/>
          <a:p>
            <a:endParaRPr lang="en-US"/>
          </a:p>
        </p:txBody>
      </p:sp>
      <p:sp>
        <p:nvSpPr>
          <p:cNvPr id="21" name="Slide Number Placeholder 20"/>
          <p:cNvSpPr>
            <a:spLocks noGrp="1"/>
          </p:cNvSpPr>
          <p:nvPr>
            <p:ph type="sldNum" sz="quarter" idx="12"/>
          </p:nvPr>
        </p:nvSpPr>
        <p:spPr/>
        <p:txBody>
          <a:bodyPr/>
          <a:lstStyle/>
          <a:p>
            <a:fld id="{B808CAB8-6123-4F46-A4F1-91E8380FDB49}" type="slidenum">
              <a:rPr lang="en-US" smtClean="0"/>
              <a:t>‹#›</a:t>
            </a:fld>
            <a:endParaRPr lang="en-US"/>
          </a:p>
        </p:txBody>
      </p:sp>
      <p:sp>
        <p:nvSpPr>
          <p:cNvPr id="5" name="Text Placeholder 5"/>
          <p:cNvSpPr>
            <a:spLocks noGrp="1"/>
          </p:cNvSpPr>
          <p:nvPr>
            <p:ph type="body" sz="quarter" idx="10" hasCustomPrompt="1"/>
          </p:nvPr>
        </p:nvSpPr>
        <p:spPr>
          <a:xfrm>
            <a:off x="0" y="1251327"/>
            <a:ext cx="12192000" cy="838200"/>
          </a:xfrm>
          <a:prstGeom prst="rect">
            <a:avLst/>
          </a:prstGeom>
        </p:spPr>
        <p:txBody>
          <a:bodyPr/>
          <a:lstStyle>
            <a:lvl1pPr marL="0" indent="0" algn="ctr">
              <a:buNone/>
              <a:defRPr sz="4000" baseline="0"/>
            </a:lvl1pPr>
          </a:lstStyle>
          <a:p>
            <a:pPr lvl="0"/>
            <a:r>
              <a:rPr lang="en-US"/>
              <a:t>Topic Title</a:t>
            </a:r>
          </a:p>
        </p:txBody>
      </p:sp>
      <p:sp>
        <p:nvSpPr>
          <p:cNvPr id="6" name="Subtitle 4"/>
          <p:cNvSpPr>
            <a:spLocks noGrp="1"/>
          </p:cNvSpPr>
          <p:nvPr>
            <p:ph type="subTitle" idx="4294967295"/>
          </p:nvPr>
        </p:nvSpPr>
        <p:spPr>
          <a:xfrm>
            <a:off x="812800" y="2971800"/>
            <a:ext cx="10566400" cy="1676400"/>
          </a:xfrm>
          <a:prstGeom prst="rect">
            <a:avLst/>
          </a:prstGeom>
        </p:spPr>
        <p:txBody>
          <a:bodyPr>
            <a:normAutofit lnSpcReduction="10000"/>
          </a:bodyPr>
          <a:lstStyle>
            <a:lvl1pPr marL="0" indent="0" algn="ctr">
              <a:buNone/>
              <a:defRPr/>
            </a:lvl1pPr>
          </a:lstStyle>
          <a:p>
            <a:pPr marL="0" indent="0" algn="ctr">
              <a:buNone/>
            </a:pPr>
            <a:endParaRPr lang="en-US">
              <a:solidFill>
                <a:srgbClr val="480000"/>
              </a:solidFill>
            </a:endParaRPr>
          </a:p>
        </p:txBody>
      </p:sp>
    </p:spTree>
    <p:extLst>
      <p:ext uri="{BB962C8B-B14F-4D97-AF65-F5344CB8AC3E}">
        <p14:creationId xmlns:p14="http://schemas.microsoft.com/office/powerpoint/2010/main" val="275679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808CAB8-6123-4F46-A4F1-91E8380FDB49}" type="slidenum">
              <a:rPr lang="en-US" smtClean="0"/>
              <a:t>‹#›</a:t>
            </a:fld>
            <a:endParaRPr lang="en-US"/>
          </a:p>
        </p:txBody>
      </p:sp>
      <p:sp>
        <p:nvSpPr>
          <p:cNvPr id="5" name="Content Placeholder 4"/>
          <p:cNvSpPr>
            <a:spLocks noGrp="1"/>
          </p:cNvSpPr>
          <p:nvPr>
            <p:ph sz="quarter" idx="12"/>
          </p:nvPr>
        </p:nvSpPr>
        <p:spPr>
          <a:xfrm>
            <a:off x="838200" y="2133600"/>
            <a:ext cx="10515600" cy="4222750"/>
          </a:xfrm>
          <a:prstGeom prst="rect">
            <a:avLst/>
          </a:prstGeom>
        </p:spPr>
        <p:txBody>
          <a:bodyPr/>
          <a:lstStyle>
            <a:lvl3pPr marL="1143000" indent="-228600">
              <a:buFont typeface="Wingdings" panose="05000000000000000000" pitchFamily="2" charset="2"/>
              <a:buChar char="§"/>
              <a:defRPr/>
            </a:lvl3pPr>
            <a:lvl4pPr marL="1600200" indent="-228600">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600" y="1143000"/>
            <a:ext cx="10972800" cy="852488"/>
          </a:xfrm>
          <a:prstGeom prst="rect">
            <a:avLst/>
          </a:prstGeom>
        </p:spPr>
        <p:txBody>
          <a:bodyPr>
            <a:normAutofit/>
          </a:bodyPr>
          <a:lstStyle>
            <a:lvl1pPr algn="ctr">
              <a:defRPr sz="3600">
                <a:solidFill>
                  <a:srgbClr val="782F40"/>
                </a:solidFill>
              </a:defRPr>
            </a:lvl1pPr>
          </a:lstStyle>
          <a:p>
            <a:r>
              <a:rPr lang="en-US"/>
              <a:t>Click to edit Master title style</a:t>
            </a:r>
          </a:p>
        </p:txBody>
      </p:sp>
    </p:spTree>
    <p:extLst>
      <p:ext uri="{BB962C8B-B14F-4D97-AF65-F5344CB8AC3E}">
        <p14:creationId xmlns:p14="http://schemas.microsoft.com/office/powerpoint/2010/main" val="280552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5" name="Footer Placeholder 14"/>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808CAB8-6123-4F46-A4F1-91E8380FDB49}" type="slidenum">
              <a:rPr lang="en-US" smtClean="0"/>
              <a:t>‹#›</a:t>
            </a:fld>
            <a:endParaRPr lang="en-US"/>
          </a:p>
        </p:txBody>
      </p:sp>
      <p:sp>
        <p:nvSpPr>
          <p:cNvPr id="18" name="TextBox 17"/>
          <p:cNvSpPr txBox="1"/>
          <p:nvPr userDrawn="1"/>
        </p:nvSpPr>
        <p:spPr>
          <a:xfrm>
            <a:off x="0" y="0"/>
            <a:ext cx="12192000" cy="892552"/>
          </a:xfrm>
          <a:prstGeom prst="rect">
            <a:avLst/>
          </a:prstGeom>
          <a:gradFill flip="none" rotWithShape="1">
            <a:gsLst>
              <a:gs pos="23000">
                <a:srgbClr val="480000"/>
              </a:gs>
              <a:gs pos="62000">
                <a:srgbClr val="480000">
                  <a:lumMod val="96000"/>
                  <a:lumOff val="4000"/>
                </a:srgbClr>
              </a:gs>
            </a:gsLst>
            <a:path path="circle">
              <a:fillToRect l="100000" t="100000"/>
            </a:path>
            <a:tileRect r="-100000" b="-100000"/>
          </a:gradFill>
        </p:spPr>
        <p:txBody>
          <a:bodyPr wrap="square" rtlCol="0">
            <a:spAutoFit/>
          </a:bodyPr>
          <a:lstStyle/>
          <a:p>
            <a:pPr algn="ctr"/>
            <a:r>
              <a:rPr lang="en-US" sz="2800">
                <a:solidFill>
                  <a:srgbClr val="FFFFE5"/>
                </a:solidFill>
                <a:latin typeface="Garamond" pitchFamily="18" charset="0"/>
              </a:rPr>
              <a:t>FLORIDA STATE UNIVERSITY</a:t>
            </a:r>
          </a:p>
          <a:p>
            <a:pPr algn="ctr"/>
            <a:r>
              <a:rPr lang="en-US" sz="2400">
                <a:solidFill>
                  <a:srgbClr val="FFFFE5"/>
                </a:solidFill>
                <a:latin typeface="Garamond" pitchFamily="18" charset="0"/>
              </a:rPr>
              <a:t>The Office of Human Resources</a:t>
            </a:r>
          </a:p>
        </p:txBody>
      </p:sp>
    </p:spTree>
    <p:extLst>
      <p:ext uri="{BB962C8B-B14F-4D97-AF65-F5344CB8AC3E}">
        <p14:creationId xmlns:p14="http://schemas.microsoft.com/office/powerpoint/2010/main" val="268250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EAE1C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0" y="1295402"/>
            <a:ext cx="10515600" cy="761999"/>
          </a:xfrm>
          <a:prstGeom prst="rect">
            <a:avLst/>
          </a:prstGeom>
        </p:spPr>
        <p:txBody>
          <a:bodyPr/>
          <a:lstStyle>
            <a:lvl1pPr>
              <a:defRPr sz="4000" baseline="0"/>
            </a:lvl1pPr>
          </a:lstStyle>
          <a:p>
            <a:r>
              <a:rPr lang="en-US"/>
              <a:t>Topic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808CAB8-6123-4F46-A4F1-91E8380FDB49}" type="slidenum">
              <a:rPr lang="en-US" smtClean="0"/>
              <a:t>‹#›</a:t>
            </a:fld>
            <a:endParaRPr lang="en-US"/>
          </a:p>
        </p:txBody>
      </p:sp>
      <p:sp>
        <p:nvSpPr>
          <p:cNvPr id="6" name="TextBox 5"/>
          <p:cNvSpPr txBox="1"/>
          <p:nvPr userDrawn="1"/>
        </p:nvSpPr>
        <p:spPr>
          <a:xfrm>
            <a:off x="812800" y="2362200"/>
            <a:ext cx="10566400" cy="369332"/>
          </a:xfrm>
          <a:prstGeom prst="rect">
            <a:avLst/>
          </a:prstGeom>
          <a:noFill/>
        </p:spPr>
        <p:txBody>
          <a:bodyPr wrap="square" rtlCol="0">
            <a:spAutoFit/>
          </a:bodyPr>
          <a:lstStyle/>
          <a:p>
            <a:endParaRPr lang="en-US" sz="1800"/>
          </a:p>
        </p:txBody>
      </p:sp>
      <p:sp>
        <p:nvSpPr>
          <p:cNvPr id="7" name="Text Placeholder 6"/>
          <p:cNvSpPr>
            <a:spLocks noGrp="1"/>
          </p:cNvSpPr>
          <p:nvPr>
            <p:ph type="body" sz="quarter" idx="12"/>
          </p:nvPr>
        </p:nvSpPr>
        <p:spPr>
          <a:xfrm>
            <a:off x="812800" y="2971800"/>
            <a:ext cx="10566400" cy="1905000"/>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10583097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8CAB8-6123-4F46-A4F1-91E8380FDB49}" type="slidenum">
              <a:rPr lang="en-US" smtClean="0"/>
              <a:t>‹#›</a:t>
            </a:fld>
            <a:endParaRPr lang="en-US"/>
          </a:p>
        </p:txBody>
      </p:sp>
      <p:sp>
        <p:nvSpPr>
          <p:cNvPr id="9" name="TextBox 8"/>
          <p:cNvSpPr txBox="1"/>
          <p:nvPr userDrawn="1"/>
        </p:nvSpPr>
        <p:spPr>
          <a:xfrm>
            <a:off x="0" y="0"/>
            <a:ext cx="12192000" cy="892552"/>
          </a:xfrm>
          <a:prstGeom prst="rect">
            <a:avLst/>
          </a:prstGeom>
          <a:gradFill flip="none" rotWithShape="1">
            <a:gsLst>
              <a:gs pos="23000">
                <a:srgbClr val="480000"/>
              </a:gs>
              <a:gs pos="62000">
                <a:srgbClr val="480000">
                  <a:lumMod val="96000"/>
                  <a:lumOff val="4000"/>
                </a:srgbClr>
              </a:gs>
            </a:gsLst>
            <a:path path="circle">
              <a:fillToRect l="100000" t="100000"/>
            </a:path>
            <a:tileRect r="-100000" b="-100000"/>
          </a:gradFill>
        </p:spPr>
        <p:txBody>
          <a:bodyPr wrap="square" rtlCol="0">
            <a:spAutoFit/>
          </a:bodyPr>
          <a:lstStyle/>
          <a:p>
            <a:pPr algn="ctr"/>
            <a:r>
              <a:rPr lang="en-US" sz="2800">
                <a:solidFill>
                  <a:srgbClr val="FFFFE5"/>
                </a:solidFill>
                <a:latin typeface="Garamond" pitchFamily="18" charset="0"/>
              </a:rPr>
              <a:t>FLORIDA STATE UNIVERSITY</a:t>
            </a:r>
          </a:p>
          <a:p>
            <a:pPr algn="ctr"/>
            <a:r>
              <a:rPr lang="en-US" sz="2400">
                <a:solidFill>
                  <a:srgbClr val="FFFFE5"/>
                </a:solidFill>
                <a:latin typeface="Garamond" pitchFamily="18" charset="0"/>
              </a:rPr>
              <a:t>The Office of Human Resources</a:t>
            </a:r>
          </a:p>
        </p:txBody>
      </p:sp>
    </p:spTree>
    <p:extLst>
      <p:ext uri="{BB962C8B-B14F-4D97-AF65-F5344CB8AC3E}">
        <p14:creationId xmlns:p14="http://schemas.microsoft.com/office/powerpoint/2010/main" val="56431496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57" r:id="rId4"/>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RAMP-ExportControl@fsu.edu" TargetMode="External"/><Relationship Id="rId2" Type="http://schemas.openxmlformats.org/officeDocument/2006/relationships/hyperlink" Target="research.fsu.edu/rise" TargetMode="External"/><Relationship Id="rId1" Type="http://schemas.openxmlformats.org/officeDocument/2006/relationships/slideLayout" Target="../slideLayouts/slideLayout2.xml"/><Relationship Id="rId4" Type="http://schemas.openxmlformats.org/officeDocument/2006/relationships/hyperlink" Target="https://www.research.fsu.edu/rise/export-controls/ramp-ec/"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ompliance@fsu.edu" TargetMode="External"/><Relationship Id="rId2" Type="http://schemas.openxmlformats.org/officeDocument/2006/relationships/hyperlink" Target="http://compliance.fsu.edu" TargetMode="External"/><Relationship Id="rId1" Type="http://schemas.openxmlformats.org/officeDocument/2006/relationships/slideLayout" Target="../slideLayouts/slideLayout2.xml"/><Relationship Id="rId4" Type="http://schemas.openxmlformats.org/officeDocument/2006/relationships/hyperlink" Target="mailto:rneale@fsu.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uff-fsu.org/uff-at-work/bargain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CAMS@fsu.edu" TargetMode="External"/><Relationship Id="rId2" Type="http://schemas.openxmlformats.org/officeDocument/2006/relationships/hyperlink" Target="mailto:compliance@fsu.edu" TargetMode="External"/><Relationship Id="rId1" Type="http://schemas.openxmlformats.org/officeDocument/2006/relationships/slideLayout" Target="../slideLayouts/slideLayout2.xml"/><Relationship Id="rId4" Type="http://schemas.openxmlformats.org/officeDocument/2006/relationships/hyperlink" Target="mailto:research-compliance@fsu.edu"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mailto:Lcrosdale@fsu.edu"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7.xml.rels><?xml version="1.0" encoding="UTF-8" standalone="yes"?>
<Relationships xmlns="http://schemas.openxmlformats.org/package/2006/relationships"><Relationship Id="rId3" Type="http://schemas.openxmlformats.org/officeDocument/2006/relationships/hyperlink" Target="cge.fsu.edu" TargetMode="External"/><Relationship Id="rId2" Type="http://schemas.openxmlformats.org/officeDocument/2006/relationships/hyperlink" Target="https://cge.fsu.edu/" TargetMode="External"/><Relationship Id="rId1" Type="http://schemas.openxmlformats.org/officeDocument/2006/relationships/slideLayout" Target="../slideLayouts/slideLayout2.xml"/><Relationship Id="rId4" Type="http://schemas.openxmlformats.org/officeDocument/2006/relationships/hyperlink" Target="mailto:CGE%20%3ccge@fsu.edu%3e"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hyperlink" Target="https://faculty-staff.gradschool.fsu.edu/faculty-staff-form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uscis.gov/node/41814/" TargetMode="External"/><Relationship Id="rId2" Type="http://schemas.openxmlformats.org/officeDocument/2006/relationships/hyperlink" Target="https://www.uscis.gov/node/59756/"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hyperlink" Target="https://policies.vpfa.fsu.edu/policies-and-procedures/faculty-staff/training-and-organization-developmen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mailto:training@fsu.edu"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mailto:digitalaccessibility@fs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p:cNvSpPr>
            <a:spLocks noGrp="1"/>
          </p:cNvSpPr>
          <p:nvPr>
            <p:ph type="title"/>
          </p:nvPr>
        </p:nvSpPr>
        <p:spPr>
          <a:xfrm>
            <a:off x="840036" y="2362200"/>
            <a:ext cx="10515600" cy="1600198"/>
          </a:xfrm>
        </p:spPr>
        <p:txBody>
          <a:bodyPr/>
          <a:lstStyle/>
          <a:p>
            <a:pPr>
              <a:lnSpc>
                <a:spcPct val="150000"/>
              </a:lnSpc>
            </a:pPr>
            <a:r>
              <a:rPr lang="en-US" noProof="0"/>
              <a:t>Spring 2026</a:t>
            </a:r>
            <a:br>
              <a:rPr lang="en-US" noProof="0"/>
            </a:br>
            <a:r>
              <a:rPr lang="en-US" noProof="0"/>
              <a:t>Department Representatives Meeting</a:t>
            </a:r>
          </a:p>
        </p:txBody>
      </p:sp>
      <p:sp>
        <p:nvSpPr>
          <p:cNvPr id="6" name="Subtitle 5"/>
          <p:cNvSpPr>
            <a:spLocks noGrp="1"/>
          </p:cNvSpPr>
          <p:nvPr>
            <p:ph type="body" sz="quarter" idx="12"/>
          </p:nvPr>
        </p:nvSpPr>
        <p:spPr>
          <a:xfrm>
            <a:off x="812494" y="4724400"/>
            <a:ext cx="10566400" cy="685800"/>
          </a:xfrm>
        </p:spPr>
        <p:txBody>
          <a:bodyPr>
            <a:normAutofit/>
          </a:bodyPr>
          <a:lstStyle/>
          <a:p>
            <a:pPr algn="ctr"/>
            <a:r>
              <a:rPr lang="en-US" sz="3600" noProof="0">
                <a:solidFill>
                  <a:srgbClr val="782F40"/>
                </a:solidFill>
              </a:rPr>
              <a:t>April 1, 2026</a:t>
            </a:r>
            <a:endParaRPr lang="en-US" sz="3600" i="1" noProof="0">
              <a:solidFill>
                <a:srgbClr val="782F40"/>
              </a:solidFill>
            </a:endParaRPr>
          </a:p>
        </p:txBody>
      </p:sp>
    </p:spTree>
    <p:extLst>
      <p:ext uri="{BB962C8B-B14F-4D97-AF65-F5344CB8AC3E}">
        <p14:creationId xmlns:p14="http://schemas.microsoft.com/office/powerpoint/2010/main" val="390237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E7A019-7BB9-5F30-D7CB-00BE80AF52C0}"/>
              </a:ext>
            </a:extLst>
          </p:cNvPr>
          <p:cNvSpPr>
            <a:spLocks noGrp="1"/>
          </p:cNvSpPr>
          <p:nvPr>
            <p:ph type="sldNum" sz="quarter" idx="11"/>
          </p:nvPr>
        </p:nvSpPr>
        <p:spPr/>
        <p:txBody>
          <a:bodyPr/>
          <a:lstStyle/>
          <a:p>
            <a:fld id="{B808CAB8-6123-4F46-A4F1-91E8380FDB49}" type="slidenum">
              <a:rPr lang="en-US" smtClean="0"/>
              <a:t>10</a:t>
            </a:fld>
            <a:endParaRPr lang="en-US"/>
          </a:p>
        </p:txBody>
      </p:sp>
      <p:sp>
        <p:nvSpPr>
          <p:cNvPr id="4" name="Title 3">
            <a:extLst>
              <a:ext uri="{FF2B5EF4-FFF2-40B4-BE49-F238E27FC236}">
                <a16:creationId xmlns:a16="http://schemas.microsoft.com/office/drawing/2014/main" id="{C1938370-87C6-1D9B-EC4C-E69C34EBB557}"/>
              </a:ext>
            </a:extLst>
          </p:cNvPr>
          <p:cNvSpPr>
            <a:spLocks noGrp="1"/>
          </p:cNvSpPr>
          <p:nvPr>
            <p:ph type="title"/>
          </p:nvPr>
        </p:nvSpPr>
        <p:spPr/>
        <p:txBody>
          <a:bodyPr/>
          <a:lstStyle/>
          <a:p>
            <a:r>
              <a:rPr lang="en-US"/>
              <a:t>Documents Required for RAMP Export Control</a:t>
            </a:r>
          </a:p>
        </p:txBody>
      </p:sp>
      <p:sp>
        <p:nvSpPr>
          <p:cNvPr id="3" name="Content Placeholder 2">
            <a:extLst>
              <a:ext uri="{FF2B5EF4-FFF2-40B4-BE49-F238E27FC236}">
                <a16:creationId xmlns:a16="http://schemas.microsoft.com/office/drawing/2014/main" id="{7A00B5AB-7738-E960-7B2A-5CEF45E76BAD}"/>
              </a:ext>
            </a:extLst>
          </p:cNvPr>
          <p:cNvSpPr>
            <a:spLocks noGrp="1"/>
          </p:cNvSpPr>
          <p:nvPr>
            <p:ph sz="quarter" idx="12"/>
          </p:nvPr>
        </p:nvSpPr>
        <p:spPr>
          <a:xfrm>
            <a:off x="838200" y="1905000"/>
            <a:ext cx="10515600" cy="4724400"/>
          </a:xfrm>
        </p:spPr>
        <p:txBody>
          <a:bodyPr/>
          <a:lstStyle/>
          <a:p>
            <a:r>
              <a:rPr lang="en-US"/>
              <a:t>For Initial Requests:</a:t>
            </a:r>
          </a:p>
          <a:p>
            <a:pPr lvl="1"/>
            <a:r>
              <a:rPr lang="en-US"/>
              <a:t>Foreign Government Talent Recruitment Program (FGTRP) Form</a:t>
            </a:r>
          </a:p>
          <a:p>
            <a:pPr lvl="1"/>
            <a:r>
              <a:rPr lang="en-US"/>
              <a:t>288.860 Questionnaire</a:t>
            </a:r>
          </a:p>
          <a:p>
            <a:pPr lvl="1"/>
            <a:r>
              <a:rPr lang="en-US"/>
              <a:t>Candidate’s CV/Resume</a:t>
            </a:r>
          </a:p>
          <a:p>
            <a:pPr lvl="1"/>
            <a:r>
              <a:rPr lang="en-US"/>
              <a:t>Dated &amp; Addressed Offer Letter (If Applicable)</a:t>
            </a:r>
          </a:p>
          <a:p>
            <a:pPr lvl="1"/>
            <a:r>
              <a:rPr lang="en-US"/>
              <a:t>Full Copies of All of Candidate’s Passports (All Pages, Cover to Cover)</a:t>
            </a:r>
          </a:p>
        </p:txBody>
      </p:sp>
    </p:spTree>
    <p:extLst>
      <p:ext uri="{BB962C8B-B14F-4D97-AF65-F5344CB8AC3E}">
        <p14:creationId xmlns:p14="http://schemas.microsoft.com/office/powerpoint/2010/main" val="1207076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p:cNvSpPr>
            <a:spLocks noGrp="1"/>
          </p:cNvSpPr>
          <p:nvPr>
            <p:ph type="title"/>
          </p:nvPr>
        </p:nvSpPr>
        <p:spPr>
          <a:xfrm>
            <a:off x="609600" y="1143000"/>
            <a:ext cx="10972800" cy="852488"/>
          </a:xfrm>
        </p:spPr>
        <p:txBody>
          <a:bodyPr/>
          <a:lstStyle/>
          <a:p>
            <a:r>
              <a:rPr lang="en-US" dirty="0"/>
              <a:t>Door Prize!</a:t>
            </a:r>
          </a:p>
        </p:txBody>
      </p:sp>
      <p:pic>
        <p:nvPicPr>
          <p:cNvPr id="1026" name="Picture 2" descr="Photograph of a large roll of red raffle tickets with black text. Each ticket is labeled &quot;TICKET&quot; and &quot;KEEP THIS COUPON,&quot; featuring sequential numbers and perforated edges for easy separation."/>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r="839" b="3564"/>
          <a:stretch>
            <a:fillRect/>
          </a:stretch>
        </p:blipFill>
        <p:spPr bwMode="auto">
          <a:xfrm>
            <a:off x="3984625" y="2073011"/>
            <a:ext cx="4222750" cy="422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790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4">
            <a:extLst>
              <a:ext uri="{FF2B5EF4-FFF2-40B4-BE49-F238E27FC236}">
                <a16:creationId xmlns:a16="http://schemas.microsoft.com/office/drawing/2014/main" id="{699515C5-7463-6101-D88E-C987B556481F}"/>
              </a:ext>
            </a:extLst>
          </p:cNvPr>
          <p:cNvSpPr>
            <a:spLocks noGrp="1"/>
          </p:cNvSpPr>
          <p:nvPr>
            <p:ph type="title"/>
          </p:nvPr>
        </p:nvSpPr>
        <p:spPr>
          <a:xfrm>
            <a:off x="609600" y="-852488"/>
            <a:ext cx="10972800" cy="852488"/>
          </a:xfrm>
        </p:spPr>
        <p:txBody>
          <a:bodyPr anchor="b">
            <a:normAutofit/>
          </a:bodyPr>
          <a:lstStyle/>
          <a:p>
            <a:r>
              <a:rPr lang="en-US"/>
              <a:t>Questions &amp; Answers</a:t>
            </a:r>
          </a:p>
        </p:txBody>
      </p:sp>
      <p:sp>
        <p:nvSpPr>
          <p:cNvPr id="3" name="Content Placeholder 2"/>
          <p:cNvSpPr>
            <a:spLocks noGrp="1"/>
          </p:cNvSpPr>
          <p:nvPr>
            <p:ph sz="quarter" idx="12"/>
          </p:nvPr>
        </p:nvSpPr>
        <p:spPr>
          <a:xfrm>
            <a:off x="835446" y="2819400"/>
            <a:ext cx="10515600" cy="709288"/>
          </a:xfrm>
        </p:spPr>
        <p:txBody>
          <a:bodyPr/>
          <a:lstStyle/>
          <a:p>
            <a:pPr marL="0" indent="0" algn="ctr">
              <a:buNone/>
            </a:pPr>
            <a:r>
              <a:rPr lang="en-US" sz="4400" b="1"/>
              <a:t>Questions &amp; Answers</a:t>
            </a:r>
          </a:p>
        </p:txBody>
      </p:sp>
    </p:spTree>
    <p:extLst>
      <p:ext uri="{BB962C8B-B14F-4D97-AF65-F5344CB8AC3E}">
        <p14:creationId xmlns:p14="http://schemas.microsoft.com/office/powerpoint/2010/main" val="20957405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title" idx="4294967295"/>
          </p:nvPr>
        </p:nvSpPr>
        <p:spPr>
          <a:xfrm>
            <a:off x="838200" y="3048000"/>
            <a:ext cx="10515600" cy="8295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 typeface="Arial" pitchFamily="34" charset="0"/>
              <a:buNone/>
              <a:tabLst/>
              <a:defRPr/>
            </a:pPr>
            <a:r>
              <a:rPr kumimoji="0" lang="en-US" sz="4400" b="0" i="0" u="none" strike="noStrike" kern="1200" cap="none" spc="0" normalizeH="0" baseline="0" noProof="0">
                <a:ln>
                  <a:noFill/>
                </a:ln>
                <a:solidFill>
                  <a:srgbClr val="782F40"/>
                </a:solidFill>
                <a:effectLst/>
                <a:uLnTx/>
                <a:uFillTx/>
                <a:latin typeface="+mn-lt"/>
                <a:ea typeface="+mn-ea"/>
                <a:cs typeface="+mn-cs"/>
              </a:rPr>
              <a:t>Thank You!</a:t>
            </a:r>
            <a:endParaRPr kumimoji="0" lang="en-US" sz="4400" b="0" i="1" u="none" strike="noStrike" kern="1200" cap="none" spc="0" normalizeH="0" baseline="0" noProof="0">
              <a:ln>
                <a:noFill/>
              </a:ln>
              <a:solidFill>
                <a:srgbClr val="782F4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2113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B93B71-8A7E-2888-6EE8-5268D5056171}"/>
              </a:ext>
            </a:extLst>
          </p:cNvPr>
          <p:cNvSpPr>
            <a:spLocks noGrp="1"/>
          </p:cNvSpPr>
          <p:nvPr>
            <p:ph type="sldNum" sz="quarter" idx="11"/>
          </p:nvPr>
        </p:nvSpPr>
        <p:spPr/>
        <p:txBody>
          <a:bodyPr/>
          <a:lstStyle/>
          <a:p>
            <a:fld id="{B808CAB8-6123-4F46-A4F1-91E8380FDB49}" type="slidenum">
              <a:rPr lang="en-US" smtClean="0"/>
              <a:t>11</a:t>
            </a:fld>
            <a:endParaRPr lang="en-US"/>
          </a:p>
        </p:txBody>
      </p:sp>
      <p:sp>
        <p:nvSpPr>
          <p:cNvPr id="4" name="Title 3">
            <a:extLst>
              <a:ext uri="{FF2B5EF4-FFF2-40B4-BE49-F238E27FC236}">
                <a16:creationId xmlns:a16="http://schemas.microsoft.com/office/drawing/2014/main" id="{DEF7E0CE-2468-316F-0FC1-EF9C0C36EDC5}"/>
              </a:ext>
            </a:extLst>
          </p:cNvPr>
          <p:cNvSpPr>
            <a:spLocks noGrp="1"/>
          </p:cNvSpPr>
          <p:nvPr>
            <p:ph type="title"/>
          </p:nvPr>
        </p:nvSpPr>
        <p:spPr/>
        <p:txBody>
          <a:bodyPr/>
          <a:lstStyle/>
          <a:p>
            <a:r>
              <a:rPr lang="en-US" dirty="0"/>
              <a:t>Documents Required for RAMP Export Control (2)</a:t>
            </a:r>
          </a:p>
        </p:txBody>
      </p:sp>
      <p:sp>
        <p:nvSpPr>
          <p:cNvPr id="3" name="Content Placeholder 2">
            <a:extLst>
              <a:ext uri="{FF2B5EF4-FFF2-40B4-BE49-F238E27FC236}">
                <a16:creationId xmlns:a16="http://schemas.microsoft.com/office/drawing/2014/main" id="{2AFCE25E-7B5A-8062-AF21-30C99769EEC2}"/>
              </a:ext>
            </a:extLst>
          </p:cNvPr>
          <p:cNvSpPr>
            <a:spLocks noGrp="1"/>
          </p:cNvSpPr>
          <p:nvPr>
            <p:ph sz="quarter" idx="12"/>
          </p:nvPr>
        </p:nvSpPr>
        <p:spPr/>
        <p:txBody>
          <a:bodyPr/>
          <a:lstStyle/>
          <a:p>
            <a:r>
              <a:rPr lang="en-US"/>
              <a:t>For Amendments (e.g., Extensions, Job Code Changes, e.g.)</a:t>
            </a:r>
          </a:p>
          <a:p>
            <a:pPr lvl="1"/>
            <a:r>
              <a:rPr lang="en-US"/>
              <a:t>Request for Amendment Form</a:t>
            </a:r>
          </a:p>
          <a:p>
            <a:pPr lvl="1"/>
            <a:r>
              <a:rPr lang="en-US"/>
              <a:t>An Updated FGTRP Form</a:t>
            </a:r>
          </a:p>
          <a:p>
            <a:pPr lvl="1"/>
            <a:r>
              <a:rPr lang="en-US"/>
              <a:t>Dated &amp; Addressed Offer Letter (For All Job Code Changes)</a:t>
            </a:r>
          </a:p>
          <a:p>
            <a:endParaRPr lang="en-US"/>
          </a:p>
        </p:txBody>
      </p:sp>
    </p:spTree>
    <p:extLst>
      <p:ext uri="{BB962C8B-B14F-4D97-AF65-F5344CB8AC3E}">
        <p14:creationId xmlns:p14="http://schemas.microsoft.com/office/powerpoint/2010/main" val="9180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84D0C1-B6F2-D192-43B8-59530EAD0F77}"/>
              </a:ext>
            </a:extLst>
          </p:cNvPr>
          <p:cNvSpPr>
            <a:spLocks noGrp="1"/>
          </p:cNvSpPr>
          <p:nvPr>
            <p:ph type="sldNum" sz="quarter" idx="11"/>
          </p:nvPr>
        </p:nvSpPr>
        <p:spPr/>
        <p:txBody>
          <a:bodyPr/>
          <a:lstStyle/>
          <a:p>
            <a:fld id="{B808CAB8-6123-4F46-A4F1-91E8380FDB49}" type="slidenum">
              <a:rPr lang="en-US" smtClean="0"/>
              <a:t>12</a:t>
            </a:fld>
            <a:endParaRPr lang="en-US"/>
          </a:p>
        </p:txBody>
      </p:sp>
      <p:sp>
        <p:nvSpPr>
          <p:cNvPr id="4" name="Title 3">
            <a:extLst>
              <a:ext uri="{FF2B5EF4-FFF2-40B4-BE49-F238E27FC236}">
                <a16:creationId xmlns:a16="http://schemas.microsoft.com/office/drawing/2014/main" id="{FCD70A19-808C-A3F2-83CF-FAAB89686AB2}"/>
              </a:ext>
            </a:extLst>
          </p:cNvPr>
          <p:cNvSpPr>
            <a:spLocks noGrp="1"/>
          </p:cNvSpPr>
          <p:nvPr>
            <p:ph type="title"/>
          </p:nvPr>
        </p:nvSpPr>
        <p:spPr/>
        <p:txBody>
          <a:bodyPr/>
          <a:lstStyle/>
          <a:p>
            <a:r>
              <a:rPr lang="en-US"/>
              <a:t>RAMP EC Process: Pre-Review</a:t>
            </a:r>
          </a:p>
        </p:txBody>
      </p:sp>
      <p:sp>
        <p:nvSpPr>
          <p:cNvPr id="3" name="Content Placeholder 2">
            <a:extLst>
              <a:ext uri="{FF2B5EF4-FFF2-40B4-BE49-F238E27FC236}">
                <a16:creationId xmlns:a16="http://schemas.microsoft.com/office/drawing/2014/main" id="{D9F040A1-15D0-0221-3604-21338589FDAD}"/>
              </a:ext>
            </a:extLst>
          </p:cNvPr>
          <p:cNvSpPr>
            <a:spLocks noGrp="1"/>
          </p:cNvSpPr>
          <p:nvPr>
            <p:ph sz="quarter" idx="12"/>
          </p:nvPr>
        </p:nvSpPr>
        <p:spPr>
          <a:xfrm>
            <a:off x="762000" y="3300984"/>
            <a:ext cx="10668000" cy="3055366"/>
          </a:xfrm>
        </p:spPr>
        <p:txBody>
          <a:bodyPr/>
          <a:lstStyle/>
          <a:p>
            <a:r>
              <a:rPr lang="en-US"/>
              <a:t>Initial Review of the RAMP EC Request</a:t>
            </a:r>
          </a:p>
          <a:p>
            <a:r>
              <a:rPr lang="en-US"/>
              <a:t>Review of Documents</a:t>
            </a:r>
          </a:p>
          <a:p>
            <a:r>
              <a:rPr lang="en-US"/>
              <a:t>Departmental Ancillary Reviews</a:t>
            </a:r>
          </a:p>
          <a:p>
            <a:r>
              <a:rPr lang="en-US"/>
              <a:t>Assess Necessary Screenings </a:t>
            </a:r>
          </a:p>
          <a:p>
            <a:pPr lvl="1"/>
            <a:r>
              <a:rPr lang="en-US"/>
              <a:t>Personal Funding, BOG, 1010.35, Visiting Scholar</a:t>
            </a:r>
          </a:p>
        </p:txBody>
      </p:sp>
      <p:pic>
        <p:nvPicPr>
          <p:cNvPr id="8" name="Picture 7" descr="A flowchart illustrating a multi-step review process with stages labeled Pre-Submission, Pre-Review, Export Control Review, and Review Complete. The Pre-Review stage is highlighted in orange, with arrows indicating possible loops back to Clarification Requested after Pre-Review and Export Control Review stages.">
            <a:extLst>
              <a:ext uri="{FF2B5EF4-FFF2-40B4-BE49-F238E27FC236}">
                <a16:creationId xmlns:a16="http://schemas.microsoft.com/office/drawing/2014/main" id="{EC05CFE8-AA6D-DEE4-4D45-95533ECB8004}"/>
              </a:ext>
            </a:extLst>
          </p:cNvPr>
          <p:cNvPicPr>
            <a:picLocks noChangeAspect="1"/>
          </p:cNvPicPr>
          <p:nvPr/>
        </p:nvPicPr>
        <p:blipFill>
          <a:blip r:embed="rId2"/>
          <a:srcRect b="4618"/>
          <a:stretch/>
        </p:blipFill>
        <p:spPr>
          <a:xfrm>
            <a:off x="2252126" y="1755669"/>
            <a:ext cx="7687748" cy="1444731"/>
          </a:xfrm>
          <a:prstGeom prst="rect">
            <a:avLst/>
          </a:prstGeom>
        </p:spPr>
      </p:pic>
    </p:spTree>
    <p:extLst>
      <p:ext uri="{BB962C8B-B14F-4D97-AF65-F5344CB8AC3E}">
        <p14:creationId xmlns:p14="http://schemas.microsoft.com/office/powerpoint/2010/main" val="68587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236CC1-17C8-BCF0-9C98-1CC3A2D7034A}"/>
              </a:ext>
            </a:extLst>
          </p:cNvPr>
          <p:cNvSpPr>
            <a:spLocks noGrp="1"/>
          </p:cNvSpPr>
          <p:nvPr>
            <p:ph type="sldNum" sz="quarter" idx="11"/>
          </p:nvPr>
        </p:nvSpPr>
        <p:spPr/>
        <p:txBody>
          <a:bodyPr/>
          <a:lstStyle/>
          <a:p>
            <a:fld id="{B808CAB8-6123-4F46-A4F1-91E8380FDB49}" type="slidenum">
              <a:rPr lang="en-US" smtClean="0"/>
              <a:t>13</a:t>
            </a:fld>
            <a:endParaRPr lang="en-US"/>
          </a:p>
        </p:txBody>
      </p:sp>
      <p:sp>
        <p:nvSpPr>
          <p:cNvPr id="4" name="Title 3">
            <a:extLst>
              <a:ext uri="{FF2B5EF4-FFF2-40B4-BE49-F238E27FC236}">
                <a16:creationId xmlns:a16="http://schemas.microsoft.com/office/drawing/2014/main" id="{144A1811-FE97-5546-98E6-6731E1C685E7}"/>
              </a:ext>
            </a:extLst>
          </p:cNvPr>
          <p:cNvSpPr>
            <a:spLocks noGrp="1"/>
          </p:cNvSpPr>
          <p:nvPr>
            <p:ph type="title"/>
          </p:nvPr>
        </p:nvSpPr>
        <p:spPr/>
        <p:txBody>
          <a:bodyPr/>
          <a:lstStyle/>
          <a:p>
            <a:r>
              <a:rPr lang="en-US"/>
              <a:t>RAMP EC Process: Export Control Review</a:t>
            </a:r>
          </a:p>
        </p:txBody>
      </p:sp>
      <p:sp>
        <p:nvSpPr>
          <p:cNvPr id="3" name="Content Placeholder 2">
            <a:extLst>
              <a:ext uri="{FF2B5EF4-FFF2-40B4-BE49-F238E27FC236}">
                <a16:creationId xmlns:a16="http://schemas.microsoft.com/office/drawing/2014/main" id="{1F37CD4F-1C28-3644-3E35-CEFBFDABBC55}"/>
              </a:ext>
            </a:extLst>
          </p:cNvPr>
          <p:cNvSpPr>
            <a:spLocks noGrp="1"/>
          </p:cNvSpPr>
          <p:nvPr>
            <p:ph sz="quarter" idx="12"/>
          </p:nvPr>
        </p:nvSpPr>
        <p:spPr>
          <a:xfrm>
            <a:off x="838200" y="3429000"/>
            <a:ext cx="10515600" cy="2927350"/>
          </a:xfrm>
        </p:spPr>
        <p:txBody>
          <a:bodyPr/>
          <a:lstStyle/>
          <a:p>
            <a:r>
              <a:rPr lang="en-US"/>
              <a:t>Ancillary Reviews </a:t>
            </a:r>
          </a:p>
          <a:p>
            <a:pPr lvl="1"/>
            <a:r>
              <a:rPr lang="en-US"/>
              <a:t>Personal Funding, BOG, 1010.35, Visiting Scholar</a:t>
            </a:r>
          </a:p>
          <a:p>
            <a:r>
              <a:rPr lang="en-US"/>
              <a:t>Export Control Review</a:t>
            </a:r>
          </a:p>
          <a:p>
            <a:pPr lvl="1"/>
            <a:r>
              <a:rPr lang="en-US"/>
              <a:t>Project Terms and Conditions</a:t>
            </a:r>
          </a:p>
          <a:p>
            <a:pPr lvl="1"/>
            <a:endParaRPr lang="en-US"/>
          </a:p>
        </p:txBody>
      </p:sp>
      <p:pic>
        <p:nvPicPr>
          <p:cNvPr id="6" name="Picture 5" descr="Flowchart illustrating a multi-step review process with stages labeled Pre-Submission, Pre-Review, Export Control Review, and Review Complete, including decision points for Clarification Requested after Pre-Review and Export Control Review. The Export Control Review stage is highlighted in orange, while other stages and decision points are in white with black outlines, showing a clear progression and feedback loops.">
            <a:extLst>
              <a:ext uri="{FF2B5EF4-FFF2-40B4-BE49-F238E27FC236}">
                <a16:creationId xmlns:a16="http://schemas.microsoft.com/office/drawing/2014/main" id="{BA5E24BB-B28D-1E2A-B718-85958BAAC2F0}"/>
              </a:ext>
            </a:extLst>
          </p:cNvPr>
          <p:cNvPicPr>
            <a:picLocks noChangeAspect="1"/>
          </p:cNvPicPr>
          <p:nvPr/>
        </p:nvPicPr>
        <p:blipFill>
          <a:blip r:embed="rId2"/>
          <a:srcRect b="5603"/>
          <a:stretch/>
        </p:blipFill>
        <p:spPr>
          <a:xfrm>
            <a:off x="2271178" y="1752600"/>
            <a:ext cx="7649643" cy="1447800"/>
          </a:xfrm>
          <a:prstGeom prst="rect">
            <a:avLst/>
          </a:prstGeom>
        </p:spPr>
      </p:pic>
    </p:spTree>
    <p:extLst>
      <p:ext uri="{BB962C8B-B14F-4D97-AF65-F5344CB8AC3E}">
        <p14:creationId xmlns:p14="http://schemas.microsoft.com/office/powerpoint/2010/main" val="667802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5E0FEB-9298-5460-100E-C96ADA889073}"/>
              </a:ext>
            </a:extLst>
          </p:cNvPr>
          <p:cNvSpPr>
            <a:spLocks noGrp="1"/>
          </p:cNvSpPr>
          <p:nvPr>
            <p:ph type="sldNum" sz="quarter" idx="11"/>
          </p:nvPr>
        </p:nvSpPr>
        <p:spPr>
          <a:xfrm>
            <a:off x="8737600" y="6366183"/>
            <a:ext cx="2844800" cy="365125"/>
          </a:xfrm>
        </p:spPr>
        <p:txBody>
          <a:bodyPr/>
          <a:lstStyle/>
          <a:p>
            <a:fld id="{B808CAB8-6123-4F46-A4F1-91E8380FDB49}" type="slidenum">
              <a:rPr lang="en-US" smtClean="0"/>
              <a:t>14</a:t>
            </a:fld>
            <a:endParaRPr lang="en-US"/>
          </a:p>
        </p:txBody>
      </p:sp>
      <p:sp>
        <p:nvSpPr>
          <p:cNvPr id="4" name="Title 3">
            <a:extLst>
              <a:ext uri="{FF2B5EF4-FFF2-40B4-BE49-F238E27FC236}">
                <a16:creationId xmlns:a16="http://schemas.microsoft.com/office/drawing/2014/main" id="{22CC171E-67F1-A321-0A5A-9ABF0BB01E8D}"/>
              </a:ext>
            </a:extLst>
          </p:cNvPr>
          <p:cNvSpPr>
            <a:spLocks noGrp="1"/>
          </p:cNvSpPr>
          <p:nvPr>
            <p:ph type="title"/>
          </p:nvPr>
        </p:nvSpPr>
        <p:spPr/>
        <p:txBody>
          <a:bodyPr/>
          <a:lstStyle/>
          <a:p>
            <a:r>
              <a:rPr lang="en-US"/>
              <a:t>Reviews Tab: Ancillary Reviews</a:t>
            </a:r>
          </a:p>
        </p:txBody>
      </p:sp>
      <p:sp>
        <p:nvSpPr>
          <p:cNvPr id="44" name="TextBox 43">
            <a:extLst>
              <a:ext uri="{FF2B5EF4-FFF2-40B4-BE49-F238E27FC236}">
                <a16:creationId xmlns:a16="http://schemas.microsoft.com/office/drawing/2014/main" id="{06C8F4B9-E80C-0EEF-E443-678C71C120F5}"/>
              </a:ext>
            </a:extLst>
          </p:cNvPr>
          <p:cNvSpPr txBox="1"/>
          <p:nvPr/>
        </p:nvSpPr>
        <p:spPr>
          <a:xfrm>
            <a:off x="8001000" y="2210129"/>
            <a:ext cx="3581400" cy="3693319"/>
          </a:xfrm>
          <a:prstGeom prst="rect">
            <a:avLst/>
          </a:prstGeom>
          <a:noFill/>
        </p:spPr>
        <p:txBody>
          <a:bodyPr wrap="square" rtlCol="0">
            <a:spAutoFit/>
          </a:bodyPr>
          <a:lstStyle/>
          <a:p>
            <a:pPr marL="342900" indent="-342900">
              <a:buFont typeface="Arial" panose="020B0604020202020204" pitchFamily="34" charset="0"/>
              <a:buChar char="•"/>
            </a:pPr>
            <a:r>
              <a:rPr lang="en-US" sz="2400"/>
              <a:t>Please use the Reviews tab for status updates prior to contacting RISE </a:t>
            </a:r>
          </a:p>
          <a:p>
            <a:pPr marL="285750" indent="-285750">
              <a:buFontTx/>
              <a:buChar char="-"/>
            </a:pPr>
            <a:endParaRPr lang="en-US" sz="2400"/>
          </a:p>
          <a:p>
            <a:pPr marL="342900" indent="-342900">
              <a:buFont typeface="Arial" panose="020B0604020202020204" pitchFamily="34" charset="0"/>
              <a:buChar char="•"/>
            </a:pPr>
            <a:r>
              <a:rPr lang="en-US" sz="2400"/>
              <a:t>RISE will not move forward with the Export Control Review until all ancillary reviews have been submitted </a:t>
            </a:r>
          </a:p>
          <a:p>
            <a:endParaRPr lang="en-US"/>
          </a:p>
        </p:txBody>
      </p:sp>
      <p:pic>
        <p:nvPicPr>
          <p:cNvPr id="18" name="Content Placeholder 17" descr="A flowchart illustrating a review process with stages labeled Pre-Submission, Pre-Review, Export Control Review, and Review Complete. Orange highlight marks Export Control Review, with arrows indicating possible Clarification Requested loops between Pre-Review and Export Control Review stages.">
            <a:extLst>
              <a:ext uri="{FF2B5EF4-FFF2-40B4-BE49-F238E27FC236}">
                <a16:creationId xmlns:a16="http://schemas.microsoft.com/office/drawing/2014/main" id="{D93546D6-81F2-61A1-586B-76649F194EB1}"/>
              </a:ext>
            </a:extLst>
          </p:cNvPr>
          <p:cNvPicPr>
            <a:picLocks noGrp="1" noChangeAspect="1"/>
          </p:cNvPicPr>
          <p:nvPr>
            <p:ph sz="quarter" idx="12"/>
          </p:nvPr>
        </p:nvPicPr>
        <p:blipFill>
          <a:blip r:embed="rId2"/>
          <a:stretch>
            <a:fillRect/>
          </a:stretch>
        </p:blipFill>
        <p:spPr>
          <a:xfrm>
            <a:off x="1676400" y="2274655"/>
            <a:ext cx="5011179" cy="1184813"/>
          </a:xfrm>
          <a:prstGeom prst="rect">
            <a:avLst/>
          </a:prstGeom>
        </p:spPr>
      </p:pic>
      <p:grpSp>
        <p:nvGrpSpPr>
          <p:cNvPr id="39" name="Group 38" descr="Screenshot of Ancilliary Reviews in RAMP">
            <a:extLst>
              <a:ext uri="{FF2B5EF4-FFF2-40B4-BE49-F238E27FC236}">
                <a16:creationId xmlns:a16="http://schemas.microsoft.com/office/drawing/2014/main" id="{BB4C2E15-F934-9AF7-1282-55307266F9B0}"/>
              </a:ext>
            </a:extLst>
          </p:cNvPr>
          <p:cNvGrpSpPr/>
          <p:nvPr/>
        </p:nvGrpSpPr>
        <p:grpSpPr>
          <a:xfrm>
            <a:off x="709308" y="3494135"/>
            <a:ext cx="6945364" cy="2583049"/>
            <a:chOff x="2420118" y="3290452"/>
            <a:chExt cx="6945364" cy="2583049"/>
          </a:xfrm>
        </p:grpSpPr>
        <p:pic>
          <p:nvPicPr>
            <p:cNvPr id="20" name="Picture 19">
              <a:extLst>
                <a:ext uri="{FF2B5EF4-FFF2-40B4-BE49-F238E27FC236}">
                  <a16:creationId xmlns:a16="http://schemas.microsoft.com/office/drawing/2014/main" id="{5E0CE156-E15A-3A48-AE33-143E9FB8E716}"/>
                </a:ext>
              </a:extLst>
            </p:cNvPr>
            <p:cNvPicPr>
              <a:picLocks noChangeAspect="1"/>
            </p:cNvPicPr>
            <p:nvPr/>
          </p:nvPicPr>
          <p:blipFill>
            <a:blip r:embed="rId3"/>
            <a:stretch>
              <a:fillRect/>
            </a:stretch>
          </p:blipFill>
          <p:spPr>
            <a:xfrm>
              <a:off x="2420118" y="3290452"/>
              <a:ext cx="6945364" cy="2315121"/>
            </a:xfrm>
            <a:prstGeom prst="rect">
              <a:avLst/>
            </a:prstGeom>
          </p:spPr>
        </p:pic>
        <p:pic>
          <p:nvPicPr>
            <p:cNvPr id="30" name="Picture 29">
              <a:extLst>
                <a:ext uri="{FF2B5EF4-FFF2-40B4-BE49-F238E27FC236}">
                  <a16:creationId xmlns:a16="http://schemas.microsoft.com/office/drawing/2014/main" id="{4D7DC8E9-9208-D5D2-FD93-36CE462F45CD}"/>
                </a:ext>
              </a:extLst>
            </p:cNvPr>
            <p:cNvPicPr>
              <a:picLocks noChangeAspect="1"/>
            </p:cNvPicPr>
            <p:nvPr/>
          </p:nvPicPr>
          <p:blipFill>
            <a:blip r:embed="rId4"/>
            <a:srcRect l="90690" r="1692" b="33011"/>
            <a:stretch>
              <a:fillRect/>
            </a:stretch>
          </p:blipFill>
          <p:spPr>
            <a:xfrm>
              <a:off x="8610601" y="5619908"/>
              <a:ext cx="685800" cy="153138"/>
            </a:xfrm>
            <a:prstGeom prst="rect">
              <a:avLst/>
            </a:prstGeom>
          </p:spPr>
        </p:pic>
        <p:pic>
          <p:nvPicPr>
            <p:cNvPr id="32" name="Picture 31">
              <a:extLst>
                <a:ext uri="{FF2B5EF4-FFF2-40B4-BE49-F238E27FC236}">
                  <a16:creationId xmlns:a16="http://schemas.microsoft.com/office/drawing/2014/main" id="{4C438388-516D-4B7B-52D6-13BFB0E367AB}"/>
                </a:ext>
              </a:extLst>
            </p:cNvPr>
            <p:cNvPicPr>
              <a:picLocks noChangeAspect="1"/>
            </p:cNvPicPr>
            <p:nvPr/>
          </p:nvPicPr>
          <p:blipFill>
            <a:blip r:embed="rId5"/>
            <a:srcRect l="2137" t="-1278" r="2636" b="50000"/>
            <a:stretch>
              <a:fillRect/>
            </a:stretch>
          </p:blipFill>
          <p:spPr>
            <a:xfrm>
              <a:off x="4507438" y="5622133"/>
              <a:ext cx="4103163" cy="124571"/>
            </a:xfrm>
            <a:prstGeom prst="rect">
              <a:avLst/>
            </a:prstGeom>
          </p:spPr>
        </p:pic>
        <p:pic>
          <p:nvPicPr>
            <p:cNvPr id="36" name="Picture 35">
              <a:extLst>
                <a:ext uri="{FF2B5EF4-FFF2-40B4-BE49-F238E27FC236}">
                  <a16:creationId xmlns:a16="http://schemas.microsoft.com/office/drawing/2014/main" id="{7C2855D2-8A18-1A32-FF17-3EA738D660D6}"/>
                </a:ext>
              </a:extLst>
            </p:cNvPr>
            <p:cNvPicPr>
              <a:picLocks noChangeAspect="1"/>
            </p:cNvPicPr>
            <p:nvPr/>
          </p:nvPicPr>
          <p:blipFill>
            <a:blip r:embed="rId6"/>
            <a:stretch>
              <a:fillRect/>
            </a:stretch>
          </p:blipFill>
          <p:spPr>
            <a:xfrm>
              <a:off x="4267200" y="5619908"/>
              <a:ext cx="600169" cy="253593"/>
            </a:xfrm>
            <a:prstGeom prst="rect">
              <a:avLst/>
            </a:prstGeom>
          </p:spPr>
        </p:pic>
        <p:pic>
          <p:nvPicPr>
            <p:cNvPr id="38" name="Picture 37">
              <a:extLst>
                <a:ext uri="{FF2B5EF4-FFF2-40B4-BE49-F238E27FC236}">
                  <a16:creationId xmlns:a16="http://schemas.microsoft.com/office/drawing/2014/main" id="{64A08710-1B74-AE98-9FCE-635188AB0E4D}"/>
                </a:ext>
              </a:extLst>
            </p:cNvPr>
            <p:cNvPicPr>
              <a:picLocks noChangeAspect="1"/>
            </p:cNvPicPr>
            <p:nvPr/>
          </p:nvPicPr>
          <p:blipFill>
            <a:blip r:embed="rId7"/>
            <a:srcRect l="15354" t="15561" r="6453" b="22475"/>
            <a:stretch>
              <a:fillRect/>
            </a:stretch>
          </p:blipFill>
          <p:spPr>
            <a:xfrm>
              <a:off x="2420118" y="5666629"/>
              <a:ext cx="1847082" cy="124571"/>
            </a:xfrm>
            <a:prstGeom prst="rect">
              <a:avLst/>
            </a:prstGeom>
          </p:spPr>
        </p:pic>
      </p:grpSp>
      <p:sp>
        <p:nvSpPr>
          <p:cNvPr id="42" name="Rectangle 41" descr="Red highlight for the tab marked &quot;review&quot;">
            <a:extLst>
              <a:ext uri="{FF2B5EF4-FFF2-40B4-BE49-F238E27FC236}">
                <a16:creationId xmlns:a16="http://schemas.microsoft.com/office/drawing/2014/main" id="{0A1D5C25-8914-2E32-B1EE-AA85280E85DA}"/>
              </a:ext>
            </a:extLst>
          </p:cNvPr>
          <p:cNvSpPr/>
          <p:nvPr/>
        </p:nvSpPr>
        <p:spPr>
          <a:xfrm>
            <a:off x="5943600" y="3200400"/>
            <a:ext cx="743979" cy="2286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3170211-07D5-71C3-AF20-88048A32BDDE}"/>
              </a:ext>
              <a:ext uri="{C183D7F6-B498-43B3-948B-1728B52AA6E4}">
                <adec:decorative xmlns:adec="http://schemas.microsoft.com/office/drawing/2017/decorative" val="1"/>
              </a:ext>
            </a:extLst>
          </p:cNvPr>
          <p:cNvSpPr/>
          <p:nvPr/>
        </p:nvSpPr>
        <p:spPr>
          <a:xfrm rot="5400000">
            <a:off x="1975458" y="4991102"/>
            <a:ext cx="2133601" cy="2286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754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1D7A5D-D30E-EBDA-510F-EE64A9D19434}"/>
              </a:ext>
            </a:extLst>
          </p:cNvPr>
          <p:cNvSpPr>
            <a:spLocks noGrp="1"/>
          </p:cNvSpPr>
          <p:nvPr>
            <p:ph type="sldNum" sz="quarter" idx="11"/>
          </p:nvPr>
        </p:nvSpPr>
        <p:spPr/>
        <p:txBody>
          <a:bodyPr/>
          <a:lstStyle/>
          <a:p>
            <a:fld id="{B808CAB8-6123-4F46-A4F1-91E8380FDB49}" type="slidenum">
              <a:rPr lang="en-US" smtClean="0"/>
              <a:t>15</a:t>
            </a:fld>
            <a:endParaRPr lang="en-US"/>
          </a:p>
        </p:txBody>
      </p:sp>
      <p:sp>
        <p:nvSpPr>
          <p:cNvPr id="4" name="Title 3">
            <a:extLst>
              <a:ext uri="{FF2B5EF4-FFF2-40B4-BE49-F238E27FC236}">
                <a16:creationId xmlns:a16="http://schemas.microsoft.com/office/drawing/2014/main" id="{4BAA00BB-2047-1AE3-2D4E-98D3C3F0115D}"/>
              </a:ext>
            </a:extLst>
          </p:cNvPr>
          <p:cNvSpPr>
            <a:spLocks noGrp="1"/>
          </p:cNvSpPr>
          <p:nvPr>
            <p:ph type="title"/>
          </p:nvPr>
        </p:nvSpPr>
        <p:spPr>
          <a:xfrm>
            <a:off x="609600" y="1143000"/>
            <a:ext cx="10972800" cy="685800"/>
          </a:xfrm>
        </p:spPr>
        <p:txBody>
          <a:bodyPr/>
          <a:lstStyle/>
          <a:p>
            <a:r>
              <a:rPr lang="en-US"/>
              <a:t>RAMP EC Process: Review Complete</a:t>
            </a:r>
          </a:p>
        </p:txBody>
      </p:sp>
      <p:sp>
        <p:nvSpPr>
          <p:cNvPr id="3" name="Content Placeholder 2">
            <a:extLst>
              <a:ext uri="{FF2B5EF4-FFF2-40B4-BE49-F238E27FC236}">
                <a16:creationId xmlns:a16="http://schemas.microsoft.com/office/drawing/2014/main" id="{C146C64E-5930-5BD9-8B57-B704DA02A2AF}"/>
              </a:ext>
            </a:extLst>
          </p:cNvPr>
          <p:cNvSpPr>
            <a:spLocks noGrp="1"/>
          </p:cNvSpPr>
          <p:nvPr>
            <p:ph sz="quarter" idx="12"/>
          </p:nvPr>
        </p:nvSpPr>
        <p:spPr>
          <a:xfrm>
            <a:off x="838200" y="4552598"/>
            <a:ext cx="10515600" cy="1803751"/>
          </a:xfrm>
        </p:spPr>
        <p:txBody>
          <a:bodyPr/>
          <a:lstStyle/>
          <a:p>
            <a:r>
              <a:rPr lang="en-US"/>
              <a:t>Not complete until “Approved” is listed</a:t>
            </a:r>
          </a:p>
          <a:p>
            <a:r>
              <a:rPr lang="en-US"/>
              <a:t>“Screening Result: Cleared” is for Visual Compliance</a:t>
            </a:r>
          </a:p>
          <a:p>
            <a:pPr lvl="1"/>
            <a:r>
              <a:rPr lang="en-US"/>
              <a:t>Automated screening of the candidate/visitor’s name and affiliation </a:t>
            </a:r>
          </a:p>
        </p:txBody>
      </p:sp>
      <p:pic>
        <p:nvPicPr>
          <p:cNvPr id="6" name="Picture 5">
            <a:extLst>
              <a:ext uri="{FF2B5EF4-FFF2-40B4-BE49-F238E27FC236}">
                <a16:creationId xmlns:a16="http://schemas.microsoft.com/office/drawing/2014/main" id="{226FD569-95C1-7699-65A3-F47EBFDDB3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28800" y="2052989"/>
            <a:ext cx="8149360" cy="2309110"/>
          </a:xfrm>
          <a:prstGeom prst="rect">
            <a:avLst/>
          </a:prstGeom>
        </p:spPr>
      </p:pic>
      <p:sp>
        <p:nvSpPr>
          <p:cNvPr id="7" name="Rectangle 6">
            <a:extLst>
              <a:ext uri="{FF2B5EF4-FFF2-40B4-BE49-F238E27FC236}">
                <a16:creationId xmlns:a16="http://schemas.microsoft.com/office/drawing/2014/main" id="{E86239CD-3997-4CFD-6976-DD670289172D}"/>
              </a:ext>
              <a:ext uri="{C183D7F6-B498-43B3-948B-1728B52AA6E4}">
                <adec:decorative xmlns:adec="http://schemas.microsoft.com/office/drawing/2017/decorative" val="1"/>
              </a:ext>
            </a:extLst>
          </p:cNvPr>
          <p:cNvSpPr/>
          <p:nvPr/>
        </p:nvSpPr>
        <p:spPr>
          <a:xfrm>
            <a:off x="2819400" y="2590800"/>
            <a:ext cx="914400" cy="53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F38CDD6-C1EC-518E-AF7D-DAAAD1483FA1}"/>
              </a:ext>
              <a:ext uri="{C183D7F6-B498-43B3-948B-1728B52AA6E4}">
                <adec:decorative xmlns:adec="http://schemas.microsoft.com/office/drawing/2017/decorative" val="1"/>
              </a:ext>
            </a:extLst>
          </p:cNvPr>
          <p:cNvSpPr/>
          <p:nvPr/>
        </p:nvSpPr>
        <p:spPr>
          <a:xfrm>
            <a:off x="3886200" y="2023791"/>
            <a:ext cx="4191000" cy="4908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564212-39ED-0AC2-76CD-EBC852491044}"/>
              </a:ext>
              <a:ext uri="{C183D7F6-B498-43B3-948B-1728B52AA6E4}">
                <adec:decorative xmlns:adec="http://schemas.microsoft.com/office/drawing/2017/decorative" val="1"/>
              </a:ext>
            </a:extLst>
          </p:cNvPr>
          <p:cNvSpPr/>
          <p:nvPr/>
        </p:nvSpPr>
        <p:spPr>
          <a:xfrm>
            <a:off x="5981700" y="2543798"/>
            <a:ext cx="876300" cy="165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44FDF7-47A8-BCA0-6DF1-CF371B7800C1}"/>
              </a:ext>
              <a:ext uri="{C183D7F6-B498-43B3-948B-1728B52AA6E4}">
                <adec:decorative xmlns:adec="http://schemas.microsoft.com/office/drawing/2017/decorative" val="1"/>
              </a:ext>
            </a:extLst>
          </p:cNvPr>
          <p:cNvSpPr/>
          <p:nvPr/>
        </p:nvSpPr>
        <p:spPr>
          <a:xfrm>
            <a:off x="1866900" y="2097706"/>
            <a:ext cx="1905000" cy="381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42078C-5F03-DE64-0CD9-BC17E88533A0}"/>
              </a:ext>
              <a:ext uri="{C183D7F6-B498-43B3-948B-1728B52AA6E4}">
                <adec:decorative xmlns:adec="http://schemas.microsoft.com/office/drawing/2017/decorative" val="1"/>
              </a:ext>
            </a:extLst>
          </p:cNvPr>
          <p:cNvSpPr/>
          <p:nvPr/>
        </p:nvSpPr>
        <p:spPr>
          <a:xfrm>
            <a:off x="7848600" y="2709591"/>
            <a:ext cx="1600200" cy="16579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542C92-C5EF-65C5-3365-9279D4082C4A}"/>
              </a:ext>
            </a:extLst>
          </p:cNvPr>
          <p:cNvSpPr/>
          <p:nvPr/>
        </p:nvSpPr>
        <p:spPr>
          <a:xfrm>
            <a:off x="9965096" y="2601987"/>
            <a:ext cx="1845903" cy="381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This does not mean RAMP EC review is complete.</a:t>
            </a:r>
          </a:p>
        </p:txBody>
      </p:sp>
      <p:cxnSp>
        <p:nvCxnSpPr>
          <p:cNvPr id="15" name="Straight Connector 14">
            <a:extLst>
              <a:ext uri="{FF2B5EF4-FFF2-40B4-BE49-F238E27FC236}">
                <a16:creationId xmlns:a16="http://schemas.microsoft.com/office/drawing/2014/main" id="{4D5495B0-090B-0710-CF21-C323962E9C8F}"/>
              </a:ext>
              <a:ext uri="{C183D7F6-B498-43B3-948B-1728B52AA6E4}">
                <adec:decorative xmlns:adec="http://schemas.microsoft.com/office/drawing/2017/decorative" val="1"/>
              </a:ext>
            </a:extLst>
          </p:cNvPr>
          <p:cNvCxnSpPr>
            <a:cxnSpLocks/>
            <a:stCxn id="12" idx="3"/>
            <a:endCxn id="13" idx="1"/>
          </p:cNvCxnSpPr>
          <p:nvPr/>
        </p:nvCxnSpPr>
        <p:spPr>
          <a:xfrm flipV="1">
            <a:off x="9448800" y="2792487"/>
            <a:ext cx="51629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581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922E65-6DF9-7A10-2618-9E84AD80962B}"/>
              </a:ext>
            </a:extLst>
          </p:cNvPr>
          <p:cNvSpPr>
            <a:spLocks noGrp="1"/>
          </p:cNvSpPr>
          <p:nvPr>
            <p:ph type="sldNum" sz="quarter" idx="11"/>
          </p:nvPr>
        </p:nvSpPr>
        <p:spPr/>
        <p:txBody>
          <a:bodyPr/>
          <a:lstStyle/>
          <a:p>
            <a:fld id="{B808CAB8-6123-4F46-A4F1-91E8380FDB49}" type="slidenum">
              <a:rPr lang="en-US" smtClean="0"/>
              <a:t>16</a:t>
            </a:fld>
            <a:endParaRPr lang="en-US"/>
          </a:p>
        </p:txBody>
      </p:sp>
      <p:sp>
        <p:nvSpPr>
          <p:cNvPr id="4" name="Title 3">
            <a:extLst>
              <a:ext uri="{FF2B5EF4-FFF2-40B4-BE49-F238E27FC236}">
                <a16:creationId xmlns:a16="http://schemas.microsoft.com/office/drawing/2014/main" id="{BD152891-8817-1652-120E-4B9E21D87819}"/>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D62B6EB8-85C7-972C-8A2D-38FCB5965D4D}"/>
              </a:ext>
            </a:extLst>
          </p:cNvPr>
          <p:cNvSpPr>
            <a:spLocks noGrp="1"/>
          </p:cNvSpPr>
          <p:nvPr>
            <p:ph sz="quarter" idx="12"/>
          </p:nvPr>
        </p:nvSpPr>
        <p:spPr>
          <a:xfrm>
            <a:off x="609600" y="2133600"/>
            <a:ext cx="11049000" cy="4222750"/>
          </a:xfrm>
        </p:spPr>
        <p:txBody>
          <a:bodyPr/>
          <a:lstStyle/>
          <a:p>
            <a:r>
              <a:rPr lang="en-US"/>
              <a:t>RISE Website: </a:t>
            </a:r>
            <a:r>
              <a:rPr lang="en-US">
                <a:hlinkClick r:id="rId2"/>
              </a:rPr>
              <a:t>research.fsu.edu/rise  </a:t>
            </a:r>
            <a:endParaRPr lang="en-US"/>
          </a:p>
          <a:p>
            <a:r>
              <a:rPr lang="en-US"/>
              <a:t>RAMP Export Control Support Email: </a:t>
            </a:r>
            <a:r>
              <a:rPr lang="en-US">
                <a:hlinkClick r:id="rId3"/>
              </a:rPr>
              <a:t>RAMP-ExportControl@fsu.edu</a:t>
            </a:r>
            <a:endParaRPr lang="en-US"/>
          </a:p>
          <a:p>
            <a:r>
              <a:rPr lang="en-US">
                <a:hlinkClick r:id="rId4"/>
              </a:rPr>
              <a:t>RAMP Export Control Help Center </a:t>
            </a:r>
            <a:r>
              <a:rPr lang="en-US"/>
              <a:t>(Job Aides and Form Templates)</a:t>
            </a:r>
          </a:p>
          <a:p>
            <a:pPr lvl="2"/>
            <a:endParaRPr lang="en-US"/>
          </a:p>
          <a:p>
            <a:pPr marL="914400" lvl="2" indent="0">
              <a:buNone/>
            </a:pPr>
            <a:endParaRPr lang="en-US"/>
          </a:p>
        </p:txBody>
      </p:sp>
    </p:spTree>
    <p:extLst>
      <p:ext uri="{BB962C8B-B14F-4D97-AF65-F5344CB8AC3E}">
        <p14:creationId xmlns:p14="http://schemas.microsoft.com/office/powerpoint/2010/main" val="219530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BE3744-3F85-1801-2AEA-C6819B082B38}"/>
              </a:ext>
            </a:extLst>
          </p:cNvPr>
          <p:cNvSpPr>
            <a:spLocks noGrp="1"/>
          </p:cNvSpPr>
          <p:nvPr>
            <p:ph type="sldNum" sz="quarter" idx="11"/>
          </p:nvPr>
        </p:nvSpPr>
        <p:spPr/>
        <p:txBody>
          <a:bodyPr/>
          <a:lstStyle/>
          <a:p>
            <a:fld id="{B808CAB8-6123-4F46-A4F1-91E8380FDB49}" type="slidenum">
              <a:rPr lang="en-US" smtClean="0"/>
              <a:t>17</a:t>
            </a:fld>
            <a:endParaRPr lang="en-US"/>
          </a:p>
        </p:txBody>
      </p:sp>
      <p:sp>
        <p:nvSpPr>
          <p:cNvPr id="4" name="Title 3">
            <a:extLst>
              <a:ext uri="{FF2B5EF4-FFF2-40B4-BE49-F238E27FC236}">
                <a16:creationId xmlns:a16="http://schemas.microsoft.com/office/drawing/2014/main" id="{FA327A8D-FFA6-7F9B-45C3-8F4C8B4C42C4}"/>
              </a:ext>
            </a:extLst>
          </p:cNvPr>
          <p:cNvSpPr>
            <a:spLocks noGrp="1"/>
          </p:cNvSpPr>
          <p:nvPr>
            <p:ph type="title"/>
          </p:nvPr>
        </p:nvSpPr>
        <p:spPr/>
        <p:txBody>
          <a:bodyPr/>
          <a:lstStyle/>
          <a:p>
            <a:r>
              <a:rPr lang="en-US"/>
              <a:t>Future Updates</a:t>
            </a:r>
          </a:p>
        </p:txBody>
      </p:sp>
      <p:sp>
        <p:nvSpPr>
          <p:cNvPr id="3" name="Content Placeholder 2">
            <a:extLst>
              <a:ext uri="{FF2B5EF4-FFF2-40B4-BE49-F238E27FC236}">
                <a16:creationId xmlns:a16="http://schemas.microsoft.com/office/drawing/2014/main" id="{EB4C0CBC-7844-4C82-6E93-AD7AA437AA07}"/>
              </a:ext>
            </a:extLst>
          </p:cNvPr>
          <p:cNvSpPr>
            <a:spLocks noGrp="1"/>
          </p:cNvSpPr>
          <p:nvPr>
            <p:ph sz="quarter" idx="12"/>
          </p:nvPr>
        </p:nvSpPr>
        <p:spPr/>
        <p:txBody>
          <a:bodyPr lIns="91440" tIns="45720" rIns="91440" bIns="45720" anchor="t"/>
          <a:lstStyle/>
          <a:p>
            <a:r>
              <a:rPr lang="en-US"/>
              <a:t>Decisions</a:t>
            </a:r>
          </a:p>
          <a:p>
            <a:pPr lvl="1"/>
            <a:r>
              <a:rPr lang="en-US"/>
              <a:t>New system for pre-appointment screenings</a:t>
            </a:r>
          </a:p>
          <a:p>
            <a:pPr lvl="1"/>
            <a:r>
              <a:rPr lang="en-US"/>
              <a:t>Goal is to replace RAMP Export Control </a:t>
            </a:r>
          </a:p>
          <a:p>
            <a:pPr lvl="1"/>
            <a:r>
              <a:rPr lang="en-US"/>
              <a:t>Benefits include:</a:t>
            </a:r>
          </a:p>
          <a:p>
            <a:pPr lvl="2"/>
            <a:r>
              <a:rPr lang="en-US"/>
              <a:t>Integrated with HR’s system</a:t>
            </a:r>
          </a:p>
          <a:p>
            <a:pPr lvl="2"/>
            <a:r>
              <a:rPr lang="en-US"/>
              <a:t>More streamlined &amp; transparent</a:t>
            </a:r>
          </a:p>
          <a:p>
            <a:pPr lvl="1"/>
            <a:r>
              <a:rPr lang="en-US"/>
              <a:t>Roll out: TBD</a:t>
            </a:r>
          </a:p>
        </p:txBody>
      </p:sp>
    </p:spTree>
    <p:extLst>
      <p:ext uri="{BB962C8B-B14F-4D97-AF65-F5344CB8AC3E}">
        <p14:creationId xmlns:p14="http://schemas.microsoft.com/office/powerpoint/2010/main" val="177752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808CAB8-6123-4F46-A4F1-91E8380FDB49}" type="slidenum">
              <a:rPr lang="en-US" smtClean="0"/>
              <a:t>18</a:t>
            </a:fld>
            <a:endParaRPr lang="en-US"/>
          </a:p>
        </p:txBody>
      </p:sp>
      <p:sp>
        <p:nvSpPr>
          <p:cNvPr id="4" name="Title 3"/>
          <p:cNvSpPr>
            <a:spLocks noGrp="1"/>
          </p:cNvSpPr>
          <p:nvPr>
            <p:ph type="title"/>
          </p:nvPr>
        </p:nvSpPr>
        <p:spPr>
          <a:xfrm>
            <a:off x="838200" y="1600200"/>
            <a:ext cx="10515600" cy="761999"/>
          </a:xfrm>
        </p:spPr>
        <p:txBody>
          <a:bodyPr/>
          <a:lstStyle/>
          <a:p>
            <a:r>
              <a:rPr lang="en-US"/>
              <a:t>Foreign Influence and State Screenings</a:t>
            </a:r>
          </a:p>
        </p:txBody>
      </p:sp>
      <p:sp>
        <p:nvSpPr>
          <p:cNvPr id="6" name="Subtitle 5"/>
          <p:cNvSpPr>
            <a:spLocks noGrp="1"/>
          </p:cNvSpPr>
          <p:nvPr>
            <p:ph type="body" sz="quarter" idx="12"/>
          </p:nvPr>
        </p:nvSpPr>
        <p:spPr>
          <a:xfrm>
            <a:off x="833394" y="2971800"/>
            <a:ext cx="10535509" cy="3099486"/>
          </a:xfrm>
        </p:spPr>
        <p:txBody>
          <a:bodyPr lIns="91440" tIns="45720" rIns="91440" bIns="45720" anchor="t">
            <a:normAutofit/>
          </a:bodyPr>
          <a:lstStyle/>
          <a:p>
            <a:pPr algn="ctr"/>
            <a:r>
              <a:rPr lang="en-US" sz="3600" dirty="0">
                <a:solidFill>
                  <a:srgbClr val="782F40"/>
                </a:solidFill>
              </a:rPr>
              <a:t>Rachel Neale</a:t>
            </a:r>
          </a:p>
          <a:p>
            <a:pPr algn="ctr"/>
            <a:r>
              <a:rPr lang="en-US" sz="3600" i="1" dirty="0">
                <a:solidFill>
                  <a:srgbClr val="782F40"/>
                </a:solidFill>
              </a:rPr>
              <a:t>Compliance Program Manager,</a:t>
            </a:r>
            <a:br>
              <a:rPr lang="en-US" sz="3600" i="1" dirty="0">
                <a:solidFill>
                  <a:srgbClr val="782F40"/>
                </a:solidFill>
                <a:ea typeface="Calibri"/>
                <a:cs typeface="Calibri"/>
              </a:rPr>
            </a:br>
            <a:r>
              <a:rPr lang="en-US" sz="3600" i="1" dirty="0">
                <a:solidFill>
                  <a:srgbClr val="782F40"/>
                </a:solidFill>
              </a:rPr>
              <a:t>Education and Outreach</a:t>
            </a:r>
            <a:br>
              <a:rPr lang="en-US" sz="3600" i="1" dirty="0"/>
            </a:br>
            <a:r>
              <a:rPr lang="en-US" sz="3600" i="1" dirty="0">
                <a:solidFill>
                  <a:srgbClr val="782F40"/>
                </a:solidFill>
              </a:rPr>
              <a:t>Office of Compliance &amp; Ethics</a:t>
            </a:r>
            <a:endParaRPr lang="en-US" sz="3600" i="1" dirty="0">
              <a:solidFill>
                <a:srgbClr val="782F40"/>
              </a:solidFill>
              <a:ea typeface="Calibri"/>
              <a:cs typeface="Calibri"/>
            </a:endParaRPr>
          </a:p>
        </p:txBody>
      </p:sp>
    </p:spTree>
    <p:extLst>
      <p:ext uri="{BB962C8B-B14F-4D97-AF65-F5344CB8AC3E}">
        <p14:creationId xmlns:p14="http://schemas.microsoft.com/office/powerpoint/2010/main" val="1792887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808CAB8-6123-4F46-A4F1-91E8380FDB49}" type="slidenum">
              <a:rPr lang="en-US" smtClean="0"/>
              <a:t>19</a:t>
            </a:fld>
            <a:endParaRPr lang="en-US"/>
          </a:p>
        </p:txBody>
      </p:sp>
      <p:sp>
        <p:nvSpPr>
          <p:cNvPr id="2" name="Title 1"/>
          <p:cNvSpPr>
            <a:spLocks noGrp="1"/>
          </p:cNvSpPr>
          <p:nvPr>
            <p:ph type="title"/>
          </p:nvPr>
        </p:nvSpPr>
        <p:spPr/>
        <p:txBody>
          <a:bodyPr/>
          <a:lstStyle/>
          <a:p>
            <a:r>
              <a:rPr lang="en-US"/>
              <a:t>Objectives</a:t>
            </a:r>
          </a:p>
        </p:txBody>
      </p:sp>
      <p:sp>
        <p:nvSpPr>
          <p:cNvPr id="5" name="Content Placeholder 4"/>
          <p:cNvSpPr>
            <a:spLocks noGrp="1"/>
          </p:cNvSpPr>
          <p:nvPr>
            <p:ph sz="quarter" idx="12"/>
          </p:nvPr>
        </p:nvSpPr>
        <p:spPr/>
        <p:txBody>
          <a:bodyPr lIns="91440" tIns="45720" rIns="91440" bIns="45720" anchor="t"/>
          <a:lstStyle/>
          <a:p>
            <a:r>
              <a:rPr lang="en-US"/>
              <a:t>Foreign Researcher Screening vs. Foreign Principal Screening</a:t>
            </a:r>
          </a:p>
          <a:p>
            <a:pPr lvl="1"/>
            <a:r>
              <a:rPr lang="en-US"/>
              <a:t>When is foreign researcher screening needed?</a:t>
            </a:r>
          </a:p>
          <a:p>
            <a:pPr lvl="1"/>
            <a:r>
              <a:rPr lang="en-US"/>
              <a:t>When may BOG review be necessary?</a:t>
            </a:r>
          </a:p>
          <a:p>
            <a:r>
              <a:rPr lang="en-US"/>
              <a:t>Foreign principal screening process</a:t>
            </a:r>
          </a:p>
          <a:p>
            <a:r>
              <a:rPr lang="en-US"/>
              <a:t>Foreign researcher screening process</a:t>
            </a:r>
          </a:p>
        </p:txBody>
      </p:sp>
    </p:spTree>
    <p:extLst>
      <p:ext uri="{BB962C8B-B14F-4D97-AF65-F5344CB8AC3E}">
        <p14:creationId xmlns:p14="http://schemas.microsoft.com/office/powerpoint/2010/main" val="166402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7D639-3EA0-4D1C-63AE-5119468E86A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CF7DC5-CAE8-7F1F-7FCC-AAAFD78A8A85}"/>
              </a:ext>
            </a:extLst>
          </p:cNvPr>
          <p:cNvSpPr>
            <a:spLocks noGrp="1"/>
          </p:cNvSpPr>
          <p:nvPr>
            <p:ph type="sldNum" sz="quarter" idx="12"/>
          </p:nvPr>
        </p:nvSpPr>
        <p:spPr>
          <a:xfrm>
            <a:off x="8737600" y="6356351"/>
            <a:ext cx="2844800" cy="365125"/>
          </a:xfrm>
        </p:spPr>
        <p:txBody>
          <a:bodyPr/>
          <a:lstStyle/>
          <a:p>
            <a:pPr lvl="0"/>
            <a:fld id="{B808CAB8-6123-4F46-A4F1-91E8380FDB49}" type="slidenum">
              <a:rPr lang="en-US" noProof="0" smtClean="0"/>
              <a:pPr lvl="0"/>
              <a:t>2</a:t>
            </a:fld>
            <a:endParaRPr lang="en-US" noProof="0"/>
          </a:p>
        </p:txBody>
      </p:sp>
      <p:sp>
        <p:nvSpPr>
          <p:cNvPr id="2" name="Title 1">
            <a:extLst>
              <a:ext uri="{FF2B5EF4-FFF2-40B4-BE49-F238E27FC236}">
                <a16:creationId xmlns:a16="http://schemas.microsoft.com/office/drawing/2014/main" id="{BA0CD00D-9C33-9703-65B9-A2986A2B8E53}"/>
              </a:ext>
            </a:extLst>
          </p:cNvPr>
          <p:cNvSpPr>
            <a:spLocks noGrp="1"/>
          </p:cNvSpPr>
          <p:nvPr>
            <p:ph type="title" idx="4294967295"/>
          </p:nvPr>
        </p:nvSpPr>
        <p:spPr>
          <a:xfrm>
            <a:off x="0" y="1920875"/>
            <a:ext cx="12192000" cy="762000"/>
          </a:xfrm>
          <a:prstGeom prst="rect">
            <a:avLst/>
          </a:prstGeom>
        </p:spPr>
        <p:txBody>
          <a:bodyPr/>
          <a:lstStyle/>
          <a:p>
            <a:r>
              <a:rPr lang="en-US"/>
              <a:t>Welcome!</a:t>
            </a:r>
          </a:p>
        </p:txBody>
      </p:sp>
      <p:sp>
        <p:nvSpPr>
          <p:cNvPr id="5" name="TextBox 4">
            <a:extLst>
              <a:ext uri="{FF2B5EF4-FFF2-40B4-BE49-F238E27FC236}">
                <a16:creationId xmlns:a16="http://schemas.microsoft.com/office/drawing/2014/main" id="{FA862593-1602-63C7-C8C6-D35D28FDFC5C}"/>
              </a:ext>
            </a:extLst>
          </p:cNvPr>
          <p:cNvSpPr txBox="1"/>
          <p:nvPr/>
        </p:nvSpPr>
        <p:spPr>
          <a:xfrm>
            <a:off x="0" y="3431151"/>
            <a:ext cx="121941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783041"/>
                </a:solidFill>
                <a:ea typeface="Calibri"/>
                <a:cs typeface="Calibri"/>
              </a:rPr>
              <a:t>Shelley Lopez</a:t>
            </a:r>
          </a:p>
          <a:p>
            <a:pPr algn="ctr"/>
            <a:r>
              <a:rPr lang="en-US" sz="3200" i="1">
                <a:solidFill>
                  <a:srgbClr val="783041"/>
                </a:solidFill>
                <a:ea typeface="Calibri"/>
                <a:cs typeface="Calibri"/>
              </a:rPr>
              <a:t>Director</a:t>
            </a:r>
          </a:p>
          <a:p>
            <a:pPr algn="ctr"/>
            <a:r>
              <a:rPr lang="en-US" sz="3200" i="1">
                <a:solidFill>
                  <a:srgbClr val="783041"/>
                </a:solidFill>
                <a:ea typeface="Calibri"/>
                <a:cs typeface="Calibri"/>
              </a:rPr>
              <a:t>HR Communications/Training</a:t>
            </a:r>
            <a:endParaRPr lang="en-US"/>
          </a:p>
        </p:txBody>
      </p:sp>
    </p:spTree>
    <p:extLst>
      <p:ext uri="{BB962C8B-B14F-4D97-AF65-F5344CB8AC3E}">
        <p14:creationId xmlns:p14="http://schemas.microsoft.com/office/powerpoint/2010/main" val="223118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18A143-DD70-395A-BB22-E41351E26C26}"/>
              </a:ext>
            </a:extLst>
          </p:cNvPr>
          <p:cNvSpPr>
            <a:spLocks noGrp="1"/>
          </p:cNvSpPr>
          <p:nvPr>
            <p:ph type="sldNum" sz="quarter" idx="11"/>
          </p:nvPr>
        </p:nvSpPr>
        <p:spPr/>
        <p:txBody>
          <a:bodyPr/>
          <a:lstStyle/>
          <a:p>
            <a:fld id="{B808CAB8-6123-4F46-A4F1-91E8380FDB49}" type="slidenum">
              <a:rPr lang="en-US" smtClean="0"/>
              <a:t>20</a:t>
            </a:fld>
            <a:endParaRPr lang="en-US"/>
          </a:p>
        </p:txBody>
      </p:sp>
      <p:sp>
        <p:nvSpPr>
          <p:cNvPr id="3" name="Content Placeholder 2">
            <a:extLst>
              <a:ext uri="{FF2B5EF4-FFF2-40B4-BE49-F238E27FC236}">
                <a16:creationId xmlns:a16="http://schemas.microsoft.com/office/drawing/2014/main" id="{57ED69A7-ECFB-FAD2-32DA-90A96F19E609}"/>
              </a:ext>
            </a:extLst>
          </p:cNvPr>
          <p:cNvSpPr>
            <a:spLocks noGrp="1"/>
          </p:cNvSpPr>
          <p:nvPr>
            <p:ph sz="quarter" idx="12"/>
          </p:nvPr>
        </p:nvSpPr>
        <p:spPr/>
        <p:txBody>
          <a:bodyPr/>
          <a:lstStyle/>
          <a:p>
            <a:r>
              <a:rPr lang="en-US" dirty="0">
                <a:ea typeface="Calibri"/>
                <a:cs typeface="Calibri"/>
              </a:rPr>
              <a:t>International Cultural Agreements</a:t>
            </a:r>
            <a:endParaRPr lang="en-US" dirty="0"/>
          </a:p>
          <a:p>
            <a:pPr lvl="1"/>
            <a:r>
              <a:rPr lang="en-US" dirty="0">
                <a:ea typeface="Calibri"/>
                <a:cs typeface="Calibri"/>
              </a:rPr>
              <a:t>§288.860, Florida Statutes (2023)</a:t>
            </a:r>
          </a:p>
          <a:p>
            <a:pPr lvl="1"/>
            <a:endParaRPr lang="en-US" dirty="0">
              <a:ea typeface="Calibri"/>
              <a:cs typeface="Calibri"/>
            </a:endParaRPr>
          </a:p>
          <a:p>
            <a:pPr indent="-228600">
              <a:lnSpc>
                <a:spcPct val="90000"/>
              </a:lnSpc>
            </a:pPr>
            <a:r>
              <a:rPr lang="en-US" dirty="0">
                <a:ea typeface="Calibri"/>
                <a:cs typeface="Calibri"/>
              </a:rPr>
              <a:t>Foreign Researcher Screening</a:t>
            </a:r>
          </a:p>
          <a:p>
            <a:pPr lvl="1" indent="-228600">
              <a:lnSpc>
                <a:spcPct val="90000"/>
              </a:lnSpc>
            </a:pPr>
            <a:r>
              <a:rPr lang="en-US" dirty="0">
                <a:ea typeface="Calibri"/>
                <a:cs typeface="Calibri"/>
              </a:rPr>
              <a:t>§1010.35, Florida Statues (2021)</a:t>
            </a:r>
          </a:p>
          <a:p>
            <a:endParaRPr lang="en-US" dirty="0"/>
          </a:p>
        </p:txBody>
      </p:sp>
      <p:sp>
        <p:nvSpPr>
          <p:cNvPr id="4" name="Title 3">
            <a:extLst>
              <a:ext uri="{FF2B5EF4-FFF2-40B4-BE49-F238E27FC236}">
                <a16:creationId xmlns:a16="http://schemas.microsoft.com/office/drawing/2014/main" id="{758E4A32-979A-115B-6463-3811561B9C7D}"/>
              </a:ext>
            </a:extLst>
          </p:cNvPr>
          <p:cNvSpPr>
            <a:spLocks noGrp="1"/>
          </p:cNvSpPr>
          <p:nvPr>
            <p:ph type="title"/>
          </p:nvPr>
        </p:nvSpPr>
        <p:spPr/>
        <p:txBody>
          <a:bodyPr/>
          <a:lstStyle/>
          <a:p>
            <a:r>
              <a:rPr lang="en-US" dirty="0"/>
              <a:t>State Screenings</a:t>
            </a:r>
          </a:p>
        </p:txBody>
      </p:sp>
    </p:spTree>
    <p:extLst>
      <p:ext uri="{BB962C8B-B14F-4D97-AF65-F5344CB8AC3E}">
        <p14:creationId xmlns:p14="http://schemas.microsoft.com/office/powerpoint/2010/main" val="1223573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031DA1-F566-903A-A895-F05AB1F04C02}"/>
              </a:ext>
            </a:extLst>
          </p:cNvPr>
          <p:cNvSpPr>
            <a:spLocks noGrp="1"/>
          </p:cNvSpPr>
          <p:nvPr>
            <p:ph type="sldNum" sz="quarter" idx="11"/>
          </p:nvPr>
        </p:nvSpPr>
        <p:spPr/>
        <p:txBody>
          <a:bodyPr/>
          <a:lstStyle/>
          <a:p>
            <a:fld id="{B808CAB8-6123-4F46-A4F1-91E8380FDB49}" type="slidenum">
              <a:rPr lang="en-US" smtClean="0"/>
              <a:t>21</a:t>
            </a:fld>
            <a:endParaRPr lang="en-US"/>
          </a:p>
        </p:txBody>
      </p:sp>
      <p:sp>
        <p:nvSpPr>
          <p:cNvPr id="4" name="Title 3">
            <a:extLst>
              <a:ext uri="{FF2B5EF4-FFF2-40B4-BE49-F238E27FC236}">
                <a16:creationId xmlns:a16="http://schemas.microsoft.com/office/drawing/2014/main" id="{1536C861-36DE-D4C7-018A-D37EBBCE24EA}"/>
              </a:ext>
            </a:extLst>
          </p:cNvPr>
          <p:cNvSpPr>
            <a:spLocks noGrp="1"/>
          </p:cNvSpPr>
          <p:nvPr>
            <p:ph type="title"/>
          </p:nvPr>
        </p:nvSpPr>
        <p:spPr/>
        <p:txBody>
          <a:bodyPr/>
          <a:lstStyle/>
          <a:p>
            <a:r>
              <a:rPr lang="en-US"/>
              <a:t>Agreements with Foreign Principals (</a:t>
            </a:r>
            <a:r>
              <a:rPr lang="en-US">
                <a:ea typeface="Open Sans"/>
                <a:cs typeface="Open Sans"/>
                <a:sym typeface="Open Sans"/>
              </a:rPr>
              <a:t>§288.860)</a:t>
            </a:r>
            <a:endParaRPr lang="en-US"/>
          </a:p>
        </p:txBody>
      </p:sp>
      <p:sp>
        <p:nvSpPr>
          <p:cNvPr id="3" name="Content Placeholder 2">
            <a:extLst>
              <a:ext uri="{FF2B5EF4-FFF2-40B4-BE49-F238E27FC236}">
                <a16:creationId xmlns:a16="http://schemas.microsoft.com/office/drawing/2014/main" id="{8FBD0D18-A8DC-20F9-68BA-D9B2B5540DDA}"/>
              </a:ext>
            </a:extLst>
          </p:cNvPr>
          <p:cNvSpPr>
            <a:spLocks noGrp="1"/>
          </p:cNvSpPr>
          <p:nvPr>
            <p:ph sz="quarter" idx="12"/>
          </p:nvPr>
        </p:nvSpPr>
        <p:spPr>
          <a:xfrm>
            <a:off x="838200" y="1909054"/>
            <a:ext cx="10515600" cy="3882940"/>
          </a:xfrm>
        </p:spPr>
        <p:txBody>
          <a:bodyPr/>
          <a:lstStyle/>
          <a:p>
            <a:pPr marL="0" indent="0">
              <a:buNone/>
            </a:pPr>
            <a:endParaRPr lang="en-US"/>
          </a:p>
          <a:p>
            <a:r>
              <a:rPr lang="en-US"/>
              <a:t>Foreign Countries of Concern (</a:t>
            </a:r>
            <a:r>
              <a:rPr lang="en-US" err="1"/>
              <a:t>FCoC</a:t>
            </a:r>
            <a:r>
              <a:rPr lang="en-US"/>
              <a:t>):	</a:t>
            </a:r>
          </a:p>
          <a:p>
            <a:pPr lvl="1"/>
            <a:r>
              <a:rPr lang="en-US"/>
              <a:t>Cuba, China, Iran, North Korea, Russia, Syria, Venezuela </a:t>
            </a:r>
          </a:p>
          <a:p>
            <a:r>
              <a:rPr lang="en-US"/>
              <a:t>Foreign Principals </a:t>
            </a:r>
          </a:p>
          <a:p>
            <a:pPr lvl="1"/>
            <a:r>
              <a:rPr lang="en-US"/>
              <a:t>Domiciled in a </a:t>
            </a:r>
            <a:r>
              <a:rPr lang="en-US" err="1"/>
              <a:t>FCoC</a:t>
            </a:r>
            <a:r>
              <a:rPr lang="en-US"/>
              <a:t> at the time of offer</a:t>
            </a:r>
          </a:p>
          <a:p>
            <a:pPr lvl="1"/>
            <a:r>
              <a:rPr lang="en-US"/>
              <a:t>Government official or member of a </a:t>
            </a:r>
            <a:r>
              <a:rPr lang="en-US" err="1"/>
              <a:t>FCoC</a:t>
            </a:r>
            <a:r>
              <a:rPr lang="en-US"/>
              <a:t> political party</a:t>
            </a:r>
          </a:p>
          <a:p>
            <a:pPr lvl="1"/>
            <a:endParaRPr lang="en-US"/>
          </a:p>
          <a:p>
            <a:pPr lvl="1"/>
            <a:endParaRPr lang="en-US"/>
          </a:p>
          <a:p>
            <a:pPr lvl="1"/>
            <a:endParaRPr lang="en-US"/>
          </a:p>
          <a:p>
            <a:pPr lvl="1"/>
            <a:endParaRPr lang="en-US"/>
          </a:p>
          <a:p>
            <a:pPr marL="0" indent="0">
              <a:buNone/>
            </a:pPr>
            <a:r>
              <a:rPr lang="en-US"/>
              <a:t>	 </a:t>
            </a:r>
          </a:p>
        </p:txBody>
      </p:sp>
    </p:spTree>
    <p:extLst>
      <p:ext uri="{BB962C8B-B14F-4D97-AF65-F5344CB8AC3E}">
        <p14:creationId xmlns:p14="http://schemas.microsoft.com/office/powerpoint/2010/main" val="4233694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E631D2-E0A5-2E98-11F3-A5F078AAC334}"/>
              </a:ext>
            </a:extLst>
          </p:cNvPr>
          <p:cNvSpPr>
            <a:spLocks noGrp="1"/>
          </p:cNvSpPr>
          <p:nvPr>
            <p:ph type="sldNum" sz="quarter" idx="11"/>
          </p:nvPr>
        </p:nvSpPr>
        <p:spPr/>
        <p:txBody>
          <a:bodyPr/>
          <a:lstStyle/>
          <a:p>
            <a:fld id="{B808CAB8-6123-4F46-A4F1-91E8380FDB49}" type="slidenum">
              <a:rPr lang="en-US" smtClean="0"/>
              <a:t>22</a:t>
            </a:fld>
            <a:endParaRPr lang="en-US"/>
          </a:p>
        </p:txBody>
      </p:sp>
      <p:sp>
        <p:nvSpPr>
          <p:cNvPr id="4" name="Title 3">
            <a:extLst>
              <a:ext uri="{FF2B5EF4-FFF2-40B4-BE49-F238E27FC236}">
                <a16:creationId xmlns:a16="http://schemas.microsoft.com/office/drawing/2014/main" id="{578B954D-D8CA-EA52-2AF9-547E5686A495}"/>
              </a:ext>
            </a:extLst>
          </p:cNvPr>
          <p:cNvSpPr>
            <a:spLocks noGrp="1"/>
          </p:cNvSpPr>
          <p:nvPr>
            <p:ph type="title"/>
          </p:nvPr>
        </p:nvSpPr>
        <p:spPr/>
        <p:txBody>
          <a:bodyPr/>
          <a:lstStyle/>
          <a:p>
            <a:r>
              <a:rPr lang="en-US" dirty="0">
                <a:sym typeface="Open Sans"/>
              </a:rPr>
              <a:t>Foreign Principal Screening (§288.860)</a:t>
            </a:r>
            <a:endParaRPr lang="en-US" dirty="0"/>
          </a:p>
        </p:txBody>
      </p:sp>
      <p:sp>
        <p:nvSpPr>
          <p:cNvPr id="3" name="Content Placeholder 2">
            <a:extLst>
              <a:ext uri="{FF2B5EF4-FFF2-40B4-BE49-F238E27FC236}">
                <a16:creationId xmlns:a16="http://schemas.microsoft.com/office/drawing/2014/main" id="{F1AC122D-A777-DA69-3740-AF3C6E7DBD4A}"/>
              </a:ext>
            </a:extLst>
          </p:cNvPr>
          <p:cNvSpPr>
            <a:spLocks noGrp="1"/>
          </p:cNvSpPr>
          <p:nvPr>
            <p:ph sz="quarter" idx="12"/>
          </p:nvPr>
        </p:nvSpPr>
        <p:spPr/>
        <p:txBody>
          <a:bodyPr/>
          <a:lstStyle/>
          <a:p>
            <a:pPr indent="-228600">
              <a:lnSpc>
                <a:spcPct val="90000"/>
              </a:lnSpc>
            </a:pPr>
            <a:r>
              <a:rPr lang="en-US" dirty="0"/>
              <a:t>288.860 Questionnaire</a:t>
            </a:r>
            <a:endParaRPr lang="en-US" dirty="0">
              <a:ea typeface="Calibri"/>
              <a:cs typeface="Calibri"/>
            </a:endParaRPr>
          </a:p>
          <a:p>
            <a:pPr indent="-228600">
              <a:lnSpc>
                <a:spcPct val="90000"/>
              </a:lnSpc>
            </a:pPr>
            <a:r>
              <a:rPr lang="en-US" dirty="0"/>
              <a:t>Injunction</a:t>
            </a:r>
            <a:endParaRPr lang="en-US" dirty="0">
              <a:ea typeface="Calibri"/>
              <a:cs typeface="Calibri"/>
            </a:endParaRPr>
          </a:p>
          <a:p>
            <a:endParaRPr lang="en-US" dirty="0"/>
          </a:p>
        </p:txBody>
      </p:sp>
    </p:spTree>
    <p:extLst>
      <p:ext uri="{BB962C8B-B14F-4D97-AF65-F5344CB8AC3E}">
        <p14:creationId xmlns:p14="http://schemas.microsoft.com/office/powerpoint/2010/main" val="1467658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D64FB-E913-F502-420E-A02E7C7F6D3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663C02-0527-5E91-D7EE-9DE626520C4A}"/>
              </a:ext>
            </a:extLst>
          </p:cNvPr>
          <p:cNvSpPr>
            <a:spLocks noGrp="1"/>
          </p:cNvSpPr>
          <p:nvPr>
            <p:ph type="sldNum" sz="quarter" idx="11"/>
          </p:nvPr>
        </p:nvSpPr>
        <p:spPr/>
        <p:txBody>
          <a:bodyPr/>
          <a:lstStyle/>
          <a:p>
            <a:fld id="{B808CAB8-6123-4F46-A4F1-91E8380FDB49}" type="slidenum">
              <a:rPr lang="en-US" smtClean="0"/>
              <a:t>23</a:t>
            </a:fld>
            <a:endParaRPr lang="en-US"/>
          </a:p>
        </p:txBody>
      </p:sp>
      <p:sp>
        <p:nvSpPr>
          <p:cNvPr id="2" name="Title 1">
            <a:extLst>
              <a:ext uri="{FF2B5EF4-FFF2-40B4-BE49-F238E27FC236}">
                <a16:creationId xmlns:a16="http://schemas.microsoft.com/office/drawing/2014/main" id="{6A3E9CDC-7E8B-2A69-69A0-DFAFCF488DF2}"/>
              </a:ext>
            </a:extLst>
          </p:cNvPr>
          <p:cNvSpPr>
            <a:spLocks noGrp="1"/>
          </p:cNvSpPr>
          <p:nvPr>
            <p:ph type="title"/>
          </p:nvPr>
        </p:nvSpPr>
        <p:spPr/>
        <p:txBody>
          <a:bodyPr/>
          <a:lstStyle/>
          <a:p>
            <a:r>
              <a:rPr lang="en-US"/>
              <a:t>Does it require BOG Approval?</a:t>
            </a:r>
          </a:p>
        </p:txBody>
      </p:sp>
      <p:sp>
        <p:nvSpPr>
          <p:cNvPr id="5" name="Content Placeholder 4">
            <a:extLst>
              <a:ext uri="{FF2B5EF4-FFF2-40B4-BE49-F238E27FC236}">
                <a16:creationId xmlns:a16="http://schemas.microsoft.com/office/drawing/2014/main" id="{CF4FA91B-D339-7A1A-BFB9-91EBBF93A151}"/>
              </a:ext>
            </a:extLst>
          </p:cNvPr>
          <p:cNvSpPr>
            <a:spLocks noGrp="1"/>
          </p:cNvSpPr>
          <p:nvPr>
            <p:ph sz="quarter" idx="12"/>
          </p:nvPr>
        </p:nvSpPr>
        <p:spPr/>
        <p:txBody>
          <a:bodyPr/>
          <a:lstStyle/>
          <a:p>
            <a:pPr marL="514350" indent="-514350">
              <a:buFont typeface="+mj-lt"/>
              <a:buAutoNum type="arabicPeriod"/>
            </a:pPr>
            <a:r>
              <a:rPr lang="en-US"/>
              <a:t>Hiring someone who worked in a FCoC</a:t>
            </a:r>
          </a:p>
          <a:p>
            <a:pPr marL="514350" indent="-514350">
              <a:buFont typeface="+mj-lt"/>
              <a:buAutoNum type="arabicPeriod"/>
            </a:pPr>
            <a:r>
              <a:rPr lang="en-US"/>
              <a:t>Collaborating with a foreign principal on a research project</a:t>
            </a:r>
          </a:p>
          <a:p>
            <a:pPr marL="514350" indent="-514350">
              <a:buFont typeface="+mj-lt"/>
              <a:buAutoNum type="arabicPeriod"/>
            </a:pPr>
            <a:r>
              <a:rPr lang="en-US"/>
              <a:t>Sharing data with a foreign principal</a:t>
            </a:r>
          </a:p>
          <a:p>
            <a:pPr marL="514350" indent="-514350">
              <a:buFont typeface="+mj-lt"/>
              <a:buAutoNum type="arabicPeriod"/>
            </a:pPr>
            <a:r>
              <a:rPr lang="en-US"/>
              <a:t>Enrolling a student from a foreign country of concern</a:t>
            </a:r>
          </a:p>
          <a:p>
            <a:pPr marL="514350" indent="-514350">
              <a:buFont typeface="+mj-lt"/>
              <a:buAutoNum type="arabicPeriod"/>
            </a:pPr>
            <a:r>
              <a:rPr lang="en-US"/>
              <a:t>Hiring a foreign principal for academic, administrative, or research purposes</a:t>
            </a:r>
          </a:p>
        </p:txBody>
      </p:sp>
      <p:pic>
        <p:nvPicPr>
          <p:cNvPr id="6" name="Picture 5">
            <a:extLst>
              <a:ext uri="{FF2B5EF4-FFF2-40B4-BE49-F238E27FC236}">
                <a16:creationId xmlns:a16="http://schemas.microsoft.com/office/drawing/2014/main" id="{756D218F-FA79-D035-8F37-CB42BACFFF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50480" y="5299261"/>
            <a:ext cx="3485179" cy="1558739"/>
          </a:xfrm>
          <a:prstGeom prst="rect">
            <a:avLst/>
          </a:prstGeom>
        </p:spPr>
      </p:pic>
    </p:spTree>
    <p:extLst>
      <p:ext uri="{BB962C8B-B14F-4D97-AF65-F5344CB8AC3E}">
        <p14:creationId xmlns:p14="http://schemas.microsoft.com/office/powerpoint/2010/main" val="3727826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0E5BC-BC71-4D41-3C4D-D033AF231EF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C1A06-C43E-64DB-1F50-78EADACF635E}"/>
              </a:ext>
            </a:extLst>
          </p:cNvPr>
          <p:cNvSpPr>
            <a:spLocks noGrp="1"/>
          </p:cNvSpPr>
          <p:nvPr>
            <p:ph type="sldNum" sz="quarter" idx="11"/>
          </p:nvPr>
        </p:nvSpPr>
        <p:spPr/>
        <p:txBody>
          <a:bodyPr/>
          <a:lstStyle/>
          <a:p>
            <a:fld id="{B808CAB8-6123-4F46-A4F1-91E8380FDB49}" type="slidenum">
              <a:rPr lang="en-US" smtClean="0"/>
              <a:t>24</a:t>
            </a:fld>
            <a:endParaRPr lang="en-US"/>
          </a:p>
        </p:txBody>
      </p:sp>
      <p:sp>
        <p:nvSpPr>
          <p:cNvPr id="2" name="Title 1">
            <a:extLst>
              <a:ext uri="{FF2B5EF4-FFF2-40B4-BE49-F238E27FC236}">
                <a16:creationId xmlns:a16="http://schemas.microsoft.com/office/drawing/2014/main" id="{366B6AA6-3C3C-5486-2785-8D4D7E9716CF}"/>
              </a:ext>
            </a:extLst>
          </p:cNvPr>
          <p:cNvSpPr>
            <a:spLocks noGrp="1"/>
          </p:cNvSpPr>
          <p:nvPr>
            <p:ph type="title"/>
          </p:nvPr>
        </p:nvSpPr>
        <p:spPr>
          <a:xfrm>
            <a:off x="609600" y="1008529"/>
            <a:ext cx="10972800" cy="852488"/>
          </a:xfrm>
        </p:spPr>
        <p:txBody>
          <a:bodyPr>
            <a:normAutofit/>
          </a:bodyPr>
          <a:lstStyle/>
          <a:p>
            <a:r>
              <a:rPr lang="en-US">
                <a:ea typeface="Open Sans"/>
                <a:cs typeface="Open Sans"/>
                <a:sym typeface="Open Sans"/>
              </a:rPr>
              <a:t>Foreign Researcher Screening (§1010.35)</a:t>
            </a:r>
            <a:endParaRPr lang="en-US"/>
          </a:p>
        </p:txBody>
      </p:sp>
      <p:sp>
        <p:nvSpPr>
          <p:cNvPr id="5" name="Content Placeholder 4">
            <a:extLst>
              <a:ext uri="{FF2B5EF4-FFF2-40B4-BE49-F238E27FC236}">
                <a16:creationId xmlns:a16="http://schemas.microsoft.com/office/drawing/2014/main" id="{D99A9B51-B92E-4D7D-B0AF-FBCBEB9DFEBF}"/>
              </a:ext>
            </a:extLst>
          </p:cNvPr>
          <p:cNvSpPr>
            <a:spLocks noGrp="1"/>
          </p:cNvSpPr>
          <p:nvPr>
            <p:ph sz="quarter" idx="12"/>
          </p:nvPr>
        </p:nvSpPr>
        <p:spPr>
          <a:xfrm>
            <a:off x="4136600" y="1861017"/>
            <a:ext cx="6852825" cy="4827868"/>
          </a:xfrm>
        </p:spPr>
        <p:txBody>
          <a:bodyPr lIns="91440" tIns="45720" rIns="91440" bIns="45720" anchor="t"/>
          <a:lstStyle/>
          <a:p>
            <a:r>
              <a:rPr lang="en-US"/>
              <a:t>Foreign researchers:</a:t>
            </a:r>
          </a:p>
          <a:p>
            <a:pPr lvl="1"/>
            <a:r>
              <a:rPr lang="en-US"/>
              <a:t>Visiting scholars</a:t>
            </a:r>
          </a:p>
          <a:p>
            <a:pPr lvl="1"/>
            <a:r>
              <a:rPr lang="en-US"/>
              <a:t>Research &amp; research support</a:t>
            </a:r>
          </a:p>
          <a:p>
            <a:pPr lvl="2"/>
            <a:r>
              <a:rPr lang="en-US"/>
              <a:t>Non-US citizens &amp; non-permanent residents</a:t>
            </a:r>
          </a:p>
          <a:p>
            <a:pPr lvl="2"/>
            <a:r>
              <a:rPr lang="en-US"/>
              <a:t>US citizens or permanent residents connected to a </a:t>
            </a:r>
            <a:r>
              <a:rPr lang="en-US" err="1"/>
              <a:t>FCoC</a:t>
            </a:r>
            <a:endParaRPr lang="en-US"/>
          </a:p>
          <a:p>
            <a:r>
              <a:rPr lang="en-US"/>
              <a:t>List of job codes</a:t>
            </a:r>
          </a:p>
          <a:p>
            <a:r>
              <a:rPr lang="en-US"/>
              <a:t>Verifications: </a:t>
            </a:r>
          </a:p>
          <a:p>
            <a:pPr lvl="1"/>
            <a:r>
              <a:rPr lang="en-US"/>
              <a:t>Employment, education, publications, affiliations, etc.</a:t>
            </a:r>
            <a:endParaRPr lang="en-US">
              <a:ea typeface="Calibri"/>
              <a:cs typeface="Calibri"/>
            </a:endParaRPr>
          </a:p>
          <a:p>
            <a:pPr lvl="3"/>
            <a:endParaRPr lang="en-US"/>
          </a:p>
        </p:txBody>
      </p:sp>
      <p:pic>
        <p:nvPicPr>
          <p:cNvPr id="6" name="Picture 5">
            <a:extLst>
              <a:ext uri="{FF2B5EF4-FFF2-40B4-BE49-F238E27FC236}">
                <a16:creationId xmlns:a16="http://schemas.microsoft.com/office/drawing/2014/main" id="{1FA62309-F3E7-2781-6D35-F8803AFF7D7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8888" y="2046392"/>
            <a:ext cx="3417839" cy="3417839"/>
          </a:xfrm>
          <a:prstGeom prst="rect">
            <a:avLst/>
          </a:prstGeom>
        </p:spPr>
      </p:pic>
    </p:spTree>
    <p:extLst>
      <p:ext uri="{BB962C8B-B14F-4D97-AF65-F5344CB8AC3E}">
        <p14:creationId xmlns:p14="http://schemas.microsoft.com/office/powerpoint/2010/main" val="3494767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6E44E-D88D-ACDC-2F6E-FEBC7A6B44D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363FCA-5FCD-8886-C89F-F6E32A07B887}"/>
              </a:ext>
            </a:extLst>
          </p:cNvPr>
          <p:cNvSpPr>
            <a:spLocks noGrp="1"/>
          </p:cNvSpPr>
          <p:nvPr>
            <p:ph type="sldNum" sz="quarter" idx="11"/>
          </p:nvPr>
        </p:nvSpPr>
        <p:spPr/>
        <p:txBody>
          <a:bodyPr/>
          <a:lstStyle/>
          <a:p>
            <a:fld id="{B808CAB8-6123-4F46-A4F1-91E8380FDB49}" type="slidenum">
              <a:rPr lang="en-US" smtClean="0"/>
              <a:t>25</a:t>
            </a:fld>
            <a:endParaRPr lang="en-US"/>
          </a:p>
        </p:txBody>
      </p:sp>
      <p:sp>
        <p:nvSpPr>
          <p:cNvPr id="2" name="Title 1">
            <a:extLst>
              <a:ext uri="{FF2B5EF4-FFF2-40B4-BE49-F238E27FC236}">
                <a16:creationId xmlns:a16="http://schemas.microsoft.com/office/drawing/2014/main" id="{3594049E-A735-C5E8-EDBF-D7F3A1DB510D}"/>
              </a:ext>
            </a:extLst>
          </p:cNvPr>
          <p:cNvSpPr>
            <a:spLocks noGrp="1"/>
          </p:cNvSpPr>
          <p:nvPr>
            <p:ph type="title"/>
          </p:nvPr>
        </p:nvSpPr>
        <p:spPr/>
        <p:txBody>
          <a:bodyPr/>
          <a:lstStyle/>
          <a:p>
            <a:r>
              <a:rPr lang="en-US" dirty="0"/>
              <a:t>Foreign Researcher Screening </a:t>
            </a:r>
            <a:r>
              <a:rPr lang="en-US" dirty="0">
                <a:ea typeface="Open Sans"/>
                <a:cs typeface="Open Sans"/>
                <a:sym typeface="Open Sans"/>
              </a:rPr>
              <a:t>(§1010.35) (2)</a:t>
            </a:r>
            <a:endParaRPr lang="en-US" dirty="0"/>
          </a:p>
        </p:txBody>
      </p:sp>
      <p:sp>
        <p:nvSpPr>
          <p:cNvPr id="5" name="Content Placeholder 4">
            <a:extLst>
              <a:ext uri="{FF2B5EF4-FFF2-40B4-BE49-F238E27FC236}">
                <a16:creationId xmlns:a16="http://schemas.microsoft.com/office/drawing/2014/main" id="{393694F6-C61F-983A-078B-2789673D783A}"/>
              </a:ext>
            </a:extLst>
          </p:cNvPr>
          <p:cNvSpPr>
            <a:spLocks noGrp="1"/>
          </p:cNvSpPr>
          <p:nvPr>
            <p:ph sz="quarter" idx="12"/>
          </p:nvPr>
        </p:nvSpPr>
        <p:spPr>
          <a:xfrm>
            <a:off x="838200" y="1905000"/>
            <a:ext cx="10515600" cy="4724400"/>
          </a:xfrm>
        </p:spPr>
        <p:txBody>
          <a:bodyPr/>
          <a:lstStyle/>
          <a:p>
            <a:r>
              <a:rPr lang="en-US"/>
              <a:t>Required Documents/Information</a:t>
            </a:r>
          </a:p>
          <a:p>
            <a:pPr lvl="1"/>
            <a:r>
              <a:rPr lang="en-US"/>
              <a:t>Cover-to-cover passport scan(s)</a:t>
            </a:r>
          </a:p>
          <a:p>
            <a:pPr lvl="1"/>
            <a:r>
              <a:rPr lang="en-US"/>
              <a:t>Up-to-date CV/resume</a:t>
            </a:r>
          </a:p>
          <a:p>
            <a:pPr lvl="1"/>
            <a:r>
              <a:rPr lang="en-US"/>
              <a:t>All paid employment history</a:t>
            </a:r>
          </a:p>
          <a:p>
            <a:pPr lvl="1"/>
            <a:r>
              <a:rPr lang="en-US"/>
              <a:t>Full higher education history</a:t>
            </a:r>
          </a:p>
          <a:p>
            <a:pPr lvl="1"/>
            <a:r>
              <a:rPr lang="en-US"/>
              <a:t>All publications &amp; ORC ID</a:t>
            </a:r>
          </a:p>
          <a:p>
            <a:pPr lvl="1"/>
            <a:r>
              <a:rPr lang="en-US"/>
              <a:t>US &amp; international affiliations</a:t>
            </a:r>
          </a:p>
          <a:p>
            <a:pPr lvl="1"/>
            <a:r>
              <a:rPr lang="en-US"/>
              <a:t>Funding information</a:t>
            </a:r>
          </a:p>
          <a:p>
            <a:pPr lvl="1"/>
            <a:r>
              <a:rPr lang="en-US"/>
              <a:t>Government/military/intelligence agency/police service</a:t>
            </a:r>
          </a:p>
        </p:txBody>
      </p:sp>
      <p:pic>
        <p:nvPicPr>
          <p:cNvPr id="6" name="Picture 5">
            <a:extLst>
              <a:ext uri="{FF2B5EF4-FFF2-40B4-BE49-F238E27FC236}">
                <a16:creationId xmlns:a16="http://schemas.microsoft.com/office/drawing/2014/main" id="{9122F08E-ACC9-C3BF-D5FB-3A61734008EF}"/>
              </a:ext>
              <a:ext uri="{C183D7F6-B498-43B3-948B-1728B52AA6E4}">
                <adec:decorative xmlns:adec="http://schemas.microsoft.com/office/drawing/2017/decorative" val="1"/>
              </a:ext>
            </a:extLst>
          </p:cNvPr>
          <p:cNvPicPr>
            <a:picLocks noChangeAspect="1"/>
          </p:cNvPicPr>
          <p:nvPr/>
        </p:nvPicPr>
        <p:blipFill>
          <a:blip r:embed="rId3"/>
          <a:srcRect r="734" b="2362"/>
          <a:stretch>
            <a:fillRect/>
          </a:stretch>
        </p:blipFill>
        <p:spPr>
          <a:xfrm>
            <a:off x="6918964" y="2234438"/>
            <a:ext cx="4842886" cy="3170313"/>
          </a:xfrm>
          <a:prstGeom prst="rect">
            <a:avLst/>
          </a:prstGeom>
        </p:spPr>
      </p:pic>
    </p:spTree>
    <p:extLst>
      <p:ext uri="{BB962C8B-B14F-4D97-AF65-F5344CB8AC3E}">
        <p14:creationId xmlns:p14="http://schemas.microsoft.com/office/powerpoint/2010/main" val="3479020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8E008-89DC-C949-A3DE-4C58ED3DB45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8E606A-7202-296E-150F-8DC2271FD44F}"/>
              </a:ext>
            </a:extLst>
          </p:cNvPr>
          <p:cNvSpPr>
            <a:spLocks noGrp="1"/>
          </p:cNvSpPr>
          <p:nvPr>
            <p:ph type="sldNum" sz="quarter" idx="11"/>
          </p:nvPr>
        </p:nvSpPr>
        <p:spPr/>
        <p:txBody>
          <a:bodyPr/>
          <a:lstStyle/>
          <a:p>
            <a:fld id="{B808CAB8-6123-4F46-A4F1-91E8380FDB49}" type="slidenum">
              <a:rPr lang="en-US" smtClean="0"/>
              <a:t>26</a:t>
            </a:fld>
            <a:endParaRPr lang="en-US"/>
          </a:p>
        </p:txBody>
      </p:sp>
      <p:sp>
        <p:nvSpPr>
          <p:cNvPr id="2" name="Title 1">
            <a:extLst>
              <a:ext uri="{FF2B5EF4-FFF2-40B4-BE49-F238E27FC236}">
                <a16:creationId xmlns:a16="http://schemas.microsoft.com/office/drawing/2014/main" id="{A1CBB115-94A9-ED9D-EF19-404A2A17EF0C}"/>
              </a:ext>
            </a:extLst>
          </p:cNvPr>
          <p:cNvSpPr>
            <a:spLocks noGrp="1"/>
          </p:cNvSpPr>
          <p:nvPr>
            <p:ph type="title"/>
          </p:nvPr>
        </p:nvSpPr>
        <p:spPr/>
        <p:txBody>
          <a:bodyPr/>
          <a:lstStyle/>
          <a:p>
            <a:r>
              <a:rPr lang="en-US"/>
              <a:t>Steps/Stages</a:t>
            </a:r>
          </a:p>
        </p:txBody>
      </p:sp>
      <p:sp>
        <p:nvSpPr>
          <p:cNvPr id="5" name="Content Placeholder 4">
            <a:extLst>
              <a:ext uri="{FF2B5EF4-FFF2-40B4-BE49-F238E27FC236}">
                <a16:creationId xmlns:a16="http://schemas.microsoft.com/office/drawing/2014/main" id="{2A28F764-E792-DD76-ADF8-29098B525D30}"/>
              </a:ext>
            </a:extLst>
          </p:cNvPr>
          <p:cNvSpPr>
            <a:spLocks noGrp="1"/>
          </p:cNvSpPr>
          <p:nvPr>
            <p:ph sz="quarter" idx="12"/>
          </p:nvPr>
        </p:nvSpPr>
        <p:spPr/>
        <p:txBody>
          <a:bodyPr lIns="91440" tIns="45720" rIns="91440" bIns="45720" anchor="t"/>
          <a:lstStyle/>
          <a:p>
            <a:pPr marL="514350" indent="-514350">
              <a:buFont typeface="+mj-lt"/>
              <a:buAutoNum type="arabicPeriod"/>
            </a:pPr>
            <a:r>
              <a:rPr lang="en-US"/>
              <a:t>Department Information Form</a:t>
            </a:r>
          </a:p>
          <a:p>
            <a:pPr marL="514350" indent="-514350">
              <a:buFont typeface="+mj-lt"/>
              <a:buAutoNum type="arabicPeriod"/>
            </a:pPr>
            <a:r>
              <a:rPr lang="en-US"/>
              <a:t>Candidate Screening Information Form</a:t>
            </a:r>
          </a:p>
          <a:p>
            <a:pPr marL="514350" indent="-514350">
              <a:buFont typeface="+mj-lt"/>
              <a:buAutoNum type="arabicPeriod"/>
            </a:pPr>
            <a:r>
              <a:rPr lang="en-US"/>
              <a:t>Department initial quality control review (QCR)</a:t>
            </a:r>
          </a:p>
          <a:p>
            <a:pPr marL="514350" indent="-514350">
              <a:buFont typeface="+mj-lt"/>
              <a:buAutoNum type="arabicPeriod"/>
            </a:pPr>
            <a:r>
              <a:rPr lang="en-US"/>
              <a:t>Employment and education verification</a:t>
            </a:r>
            <a:endParaRPr lang="en-US">
              <a:ea typeface="Calibri"/>
              <a:cs typeface="Calibri"/>
            </a:endParaRPr>
          </a:p>
          <a:p>
            <a:pPr marL="514350" indent="-514350">
              <a:buFont typeface="+mj-lt"/>
              <a:buAutoNum type="arabicPeriod"/>
            </a:pPr>
            <a:r>
              <a:rPr lang="en-US"/>
              <a:t>Risk assessment and review</a:t>
            </a:r>
            <a:endParaRPr lang="en-US">
              <a:ea typeface="Calibri"/>
              <a:cs typeface="Calibri"/>
            </a:endParaRPr>
          </a:p>
          <a:p>
            <a:pPr marL="514350" indent="-514350">
              <a:buFont typeface="+mj-lt"/>
              <a:buAutoNum type="arabicPeriod"/>
            </a:pPr>
            <a:r>
              <a:rPr lang="en-US"/>
              <a:t>Approved/Cleared or Rejected</a:t>
            </a:r>
          </a:p>
        </p:txBody>
      </p:sp>
    </p:spTree>
    <p:extLst>
      <p:ext uri="{BB962C8B-B14F-4D97-AF65-F5344CB8AC3E}">
        <p14:creationId xmlns:p14="http://schemas.microsoft.com/office/powerpoint/2010/main" val="1750869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946EA-1800-2750-5FF8-7CD78CA287C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618F79-AB4B-147A-9F7F-F14A14A7A02A}"/>
              </a:ext>
            </a:extLst>
          </p:cNvPr>
          <p:cNvSpPr>
            <a:spLocks noGrp="1"/>
          </p:cNvSpPr>
          <p:nvPr>
            <p:ph type="sldNum" sz="quarter" idx="11"/>
          </p:nvPr>
        </p:nvSpPr>
        <p:spPr/>
        <p:txBody>
          <a:bodyPr/>
          <a:lstStyle/>
          <a:p>
            <a:fld id="{B808CAB8-6123-4F46-A4F1-91E8380FDB49}" type="slidenum">
              <a:rPr lang="en-US" smtClean="0"/>
              <a:t>27</a:t>
            </a:fld>
            <a:endParaRPr lang="en-US"/>
          </a:p>
        </p:txBody>
      </p:sp>
      <p:sp>
        <p:nvSpPr>
          <p:cNvPr id="2" name="Title 1">
            <a:extLst>
              <a:ext uri="{FF2B5EF4-FFF2-40B4-BE49-F238E27FC236}">
                <a16:creationId xmlns:a16="http://schemas.microsoft.com/office/drawing/2014/main" id="{79DF3405-C776-6B04-5B0D-F4310F9EC8FC}"/>
              </a:ext>
            </a:extLst>
          </p:cNvPr>
          <p:cNvSpPr>
            <a:spLocks noGrp="1"/>
          </p:cNvSpPr>
          <p:nvPr>
            <p:ph type="title"/>
          </p:nvPr>
        </p:nvSpPr>
        <p:spPr/>
        <p:txBody>
          <a:bodyPr lIns="91440" tIns="45720" rIns="91440" bIns="45720" anchor="t">
            <a:normAutofit/>
          </a:bodyPr>
          <a:lstStyle/>
          <a:p>
            <a:r>
              <a:rPr lang="en-US"/>
              <a:t>Looking Ahead!</a:t>
            </a:r>
          </a:p>
        </p:txBody>
      </p:sp>
      <p:pic>
        <p:nvPicPr>
          <p:cNvPr id="9" name="Picture 8" descr="Code less. Achieve more. - Decisions">
            <a:extLst>
              <a:ext uri="{FF2B5EF4-FFF2-40B4-BE49-F238E27FC236}">
                <a16:creationId xmlns:a16="http://schemas.microsoft.com/office/drawing/2014/main" id="{6DA2FCC8-B6C1-0C8A-9C24-2BB3A8339922}"/>
              </a:ext>
            </a:extLst>
          </p:cNvPr>
          <p:cNvPicPr>
            <a:picLocks noChangeAspect="1"/>
          </p:cNvPicPr>
          <p:nvPr/>
        </p:nvPicPr>
        <p:blipFill>
          <a:blip r:embed="rId3"/>
          <a:stretch>
            <a:fillRect/>
          </a:stretch>
        </p:blipFill>
        <p:spPr>
          <a:xfrm>
            <a:off x="2044051" y="2112184"/>
            <a:ext cx="8098338" cy="4079762"/>
          </a:xfrm>
          <a:prstGeom prst="rect">
            <a:avLst/>
          </a:prstGeom>
        </p:spPr>
      </p:pic>
    </p:spTree>
    <p:extLst>
      <p:ext uri="{BB962C8B-B14F-4D97-AF65-F5344CB8AC3E}">
        <p14:creationId xmlns:p14="http://schemas.microsoft.com/office/powerpoint/2010/main" val="3969451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D65336-C0E0-FC91-3CB5-0932CC7E29D2}"/>
              </a:ext>
            </a:extLst>
          </p:cNvPr>
          <p:cNvSpPr>
            <a:spLocks noGrp="1"/>
          </p:cNvSpPr>
          <p:nvPr>
            <p:ph type="sldNum" sz="quarter" idx="11"/>
          </p:nvPr>
        </p:nvSpPr>
        <p:spPr/>
        <p:txBody>
          <a:bodyPr/>
          <a:lstStyle/>
          <a:p>
            <a:fld id="{B808CAB8-6123-4F46-A4F1-91E8380FDB49}" type="slidenum">
              <a:rPr lang="en-US" smtClean="0"/>
              <a:t>28</a:t>
            </a:fld>
            <a:endParaRPr lang="en-US"/>
          </a:p>
        </p:txBody>
      </p:sp>
      <p:sp>
        <p:nvSpPr>
          <p:cNvPr id="3" name="Content Placeholder 2">
            <a:extLst>
              <a:ext uri="{FF2B5EF4-FFF2-40B4-BE49-F238E27FC236}">
                <a16:creationId xmlns:a16="http://schemas.microsoft.com/office/drawing/2014/main" id="{6122CFDD-7D67-40D0-9891-936677044489}"/>
              </a:ext>
            </a:extLst>
          </p:cNvPr>
          <p:cNvSpPr>
            <a:spLocks noGrp="1"/>
          </p:cNvSpPr>
          <p:nvPr>
            <p:ph sz="quarter" idx="12"/>
          </p:nvPr>
        </p:nvSpPr>
        <p:spPr/>
        <p:txBody>
          <a:bodyPr lIns="91440" tIns="45720" rIns="91440" bIns="45720" anchor="t"/>
          <a:lstStyle/>
          <a:p>
            <a:r>
              <a:rPr lang="en-US">
                <a:ea typeface="Calibri"/>
                <a:cs typeface="Calibri"/>
              </a:rPr>
              <a:t>OCE website: </a:t>
            </a:r>
            <a:r>
              <a:rPr lang="en-US">
                <a:ea typeface="Calibri"/>
                <a:cs typeface="Calibri"/>
                <a:hlinkClick r:id="rId2"/>
              </a:rPr>
              <a:t>compliance.fsu.edu</a:t>
            </a:r>
            <a:br>
              <a:rPr lang="en-US">
                <a:ea typeface="Calibri"/>
                <a:cs typeface="Calibri"/>
              </a:rPr>
            </a:br>
            <a:endParaRPr lang="en-US">
              <a:ea typeface="Calibri"/>
              <a:cs typeface="Calibri"/>
            </a:endParaRPr>
          </a:p>
          <a:p>
            <a:r>
              <a:rPr lang="en-US">
                <a:ea typeface="Calibri"/>
                <a:cs typeface="Calibri"/>
              </a:rPr>
              <a:t>OCE email: </a:t>
            </a:r>
            <a:r>
              <a:rPr lang="en-US">
                <a:ea typeface="Calibri"/>
                <a:cs typeface="Calibri"/>
                <a:hlinkClick r:id="rId3"/>
              </a:rPr>
              <a:t>compliance@fsu.edu</a:t>
            </a:r>
            <a:br>
              <a:rPr lang="en-US">
                <a:ea typeface="Calibri"/>
                <a:cs typeface="Calibri"/>
              </a:rPr>
            </a:br>
            <a:endParaRPr lang="en-US">
              <a:ea typeface="Calibri"/>
              <a:cs typeface="Calibri"/>
            </a:endParaRPr>
          </a:p>
          <a:p>
            <a:r>
              <a:rPr lang="en-US">
                <a:ea typeface="Calibri"/>
                <a:cs typeface="Calibri"/>
              </a:rPr>
              <a:t>My email: </a:t>
            </a:r>
            <a:r>
              <a:rPr lang="en-US">
                <a:ea typeface="Calibri"/>
                <a:cs typeface="Calibri"/>
                <a:hlinkClick r:id="rId4"/>
              </a:rPr>
              <a:t>rneale@fsu.edu</a:t>
            </a:r>
            <a:r>
              <a:rPr lang="en-US">
                <a:ea typeface="Calibri"/>
                <a:cs typeface="Calibri"/>
              </a:rPr>
              <a:t> </a:t>
            </a:r>
          </a:p>
        </p:txBody>
      </p:sp>
      <p:sp>
        <p:nvSpPr>
          <p:cNvPr id="4" name="Title 3">
            <a:extLst>
              <a:ext uri="{FF2B5EF4-FFF2-40B4-BE49-F238E27FC236}">
                <a16:creationId xmlns:a16="http://schemas.microsoft.com/office/drawing/2014/main" id="{93AA80E8-2ED2-0B9F-3257-CC75A01C0347}"/>
              </a:ext>
            </a:extLst>
          </p:cNvPr>
          <p:cNvSpPr>
            <a:spLocks noGrp="1"/>
          </p:cNvSpPr>
          <p:nvPr>
            <p:ph type="title"/>
          </p:nvPr>
        </p:nvSpPr>
        <p:spPr/>
        <p:txBody>
          <a:bodyPr lIns="91440" tIns="45720" rIns="91440" bIns="45720" anchor="t">
            <a:normAutofit/>
          </a:bodyPr>
          <a:lstStyle/>
          <a:p>
            <a:r>
              <a:rPr lang="en-US" dirty="0">
                <a:ea typeface="Calibri"/>
                <a:cs typeface="Calibri"/>
              </a:rPr>
              <a:t>OCE Resources</a:t>
            </a:r>
            <a:endParaRPr lang="en-US" dirty="0"/>
          </a:p>
        </p:txBody>
      </p:sp>
    </p:spTree>
    <p:extLst>
      <p:ext uri="{BB962C8B-B14F-4D97-AF65-F5344CB8AC3E}">
        <p14:creationId xmlns:p14="http://schemas.microsoft.com/office/powerpoint/2010/main" val="586736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p:cNvSpPr>
            <a:spLocks noGrp="1"/>
          </p:cNvSpPr>
          <p:nvPr>
            <p:ph type="title"/>
          </p:nvPr>
        </p:nvSpPr>
        <p:spPr>
          <a:xfrm>
            <a:off x="812800" y="1295402"/>
            <a:ext cx="10515600" cy="1676398"/>
          </a:xfrm>
        </p:spPr>
        <p:txBody>
          <a:bodyPr/>
          <a:lstStyle/>
          <a:p>
            <a:r>
              <a:rPr lang="en-US"/>
              <a:t>The Conflicts Administration Management System (CAMS) and the Disclosure of Outside Activities </a:t>
            </a:r>
          </a:p>
        </p:txBody>
      </p:sp>
      <p:sp>
        <p:nvSpPr>
          <p:cNvPr id="6" name="Subtitle 5"/>
          <p:cNvSpPr>
            <a:spLocks noGrp="1"/>
          </p:cNvSpPr>
          <p:nvPr>
            <p:ph type="body" sz="quarter" idx="12"/>
          </p:nvPr>
        </p:nvSpPr>
        <p:spPr>
          <a:xfrm>
            <a:off x="594914" y="3429000"/>
            <a:ext cx="10566400" cy="1905000"/>
          </a:xfrm>
        </p:spPr>
        <p:txBody>
          <a:bodyPr>
            <a:normAutofit lnSpcReduction="10000"/>
          </a:bodyPr>
          <a:lstStyle/>
          <a:p>
            <a:pPr algn="ctr"/>
            <a:r>
              <a:rPr lang="en-US" sz="3600">
                <a:solidFill>
                  <a:srgbClr val="782F40"/>
                </a:solidFill>
              </a:rPr>
              <a:t>Caroline </a:t>
            </a:r>
            <a:r>
              <a:rPr lang="en-US" sz="3600" err="1">
                <a:solidFill>
                  <a:srgbClr val="782F40"/>
                </a:solidFill>
              </a:rPr>
              <a:t>Klancke</a:t>
            </a:r>
            <a:r>
              <a:rPr lang="en-US" sz="3600">
                <a:solidFill>
                  <a:srgbClr val="782F40"/>
                </a:solidFill>
              </a:rPr>
              <a:t>, J.D., FCCP, CCEP</a:t>
            </a:r>
          </a:p>
          <a:p>
            <a:pPr algn="ctr"/>
            <a:r>
              <a:rPr lang="en-US" sz="3600" i="1">
                <a:solidFill>
                  <a:srgbClr val="782F40"/>
                </a:solidFill>
              </a:rPr>
              <a:t>Associate Compliance Officer and </a:t>
            </a:r>
          </a:p>
          <a:p>
            <a:pPr algn="ctr"/>
            <a:r>
              <a:rPr lang="en-US" sz="3600" i="1">
                <a:solidFill>
                  <a:srgbClr val="782F40"/>
                </a:solidFill>
              </a:rPr>
              <a:t>Director of Ethics and Integrity Programs</a:t>
            </a:r>
            <a:endParaRPr lang="en-US" sz="3600">
              <a:solidFill>
                <a:srgbClr val="782F40"/>
              </a:solidFill>
            </a:endParaRPr>
          </a:p>
          <a:p>
            <a:pPr algn="ctr"/>
            <a:endParaRPr lang="en-US" sz="3600" i="1">
              <a:solidFill>
                <a:srgbClr val="782F40"/>
              </a:solidFill>
            </a:endParaRPr>
          </a:p>
        </p:txBody>
      </p:sp>
    </p:spTree>
    <p:extLst>
      <p:ext uri="{BB962C8B-B14F-4D97-AF65-F5344CB8AC3E}">
        <p14:creationId xmlns:p14="http://schemas.microsoft.com/office/powerpoint/2010/main" val="4146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p:cNvSpPr>
            <a:spLocks noGrp="1"/>
          </p:cNvSpPr>
          <p:nvPr>
            <p:ph type="title" idx="4294967295"/>
          </p:nvPr>
        </p:nvSpPr>
        <p:spPr>
          <a:xfrm>
            <a:off x="0" y="1331843"/>
            <a:ext cx="12192000" cy="762000"/>
          </a:xfrm>
          <a:prstGeom prst="rect">
            <a:avLst/>
          </a:prstGeom>
        </p:spPr>
        <p:txBody>
          <a:bodyPr/>
          <a:lstStyle/>
          <a:p>
            <a:r>
              <a:rPr lang="en-US"/>
              <a:t>Thank You to Our Partners</a:t>
            </a:r>
          </a:p>
        </p:txBody>
      </p:sp>
      <p:pic>
        <p:nvPicPr>
          <p:cNvPr id="6" name="Picture 5" descr="Logo featuring &quot;FSU&quot; in large, stylized maroon and gold letters above &quot;College of Medicine&quot; in smaller maroon text. Design represents Florida State University's medical school branding.">
            <a:extLst>
              <a:ext uri="{FF2B5EF4-FFF2-40B4-BE49-F238E27FC236}">
                <a16:creationId xmlns:a16="http://schemas.microsoft.com/office/drawing/2014/main" id="{0935F0BA-0698-F83C-ECA8-F911A4ECEFD5}"/>
              </a:ext>
            </a:extLst>
          </p:cNvPr>
          <p:cNvPicPr>
            <a:picLocks noChangeAspect="1"/>
          </p:cNvPicPr>
          <p:nvPr/>
        </p:nvPicPr>
        <p:blipFill>
          <a:blip r:embed="rId3"/>
          <a:stretch>
            <a:fillRect/>
          </a:stretch>
        </p:blipFill>
        <p:spPr>
          <a:xfrm>
            <a:off x="4011976" y="2100277"/>
            <a:ext cx="4168050" cy="2301643"/>
          </a:xfrm>
          <a:prstGeom prst="rect">
            <a:avLst/>
          </a:prstGeom>
        </p:spPr>
      </p:pic>
      <p:pic>
        <p:nvPicPr>
          <p:cNvPr id="10" name="Picture 9" descr="Logo of FSU Store with text &quot;Official Retailer of Florida State University&quot; in maroon and gold colors, representing the official merchandise retailer for Florida State University. Design features bold, stylized letters &quot;FSU STORE&quot; above smaller tagline text.">
            <a:extLst>
              <a:ext uri="{FF2B5EF4-FFF2-40B4-BE49-F238E27FC236}">
                <a16:creationId xmlns:a16="http://schemas.microsoft.com/office/drawing/2014/main" id="{D1B3BC44-1EC0-FBF8-4E40-AA95AA23A7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7699" y="4492245"/>
            <a:ext cx="4854209" cy="1122603"/>
          </a:xfrm>
          <a:prstGeom prst="rect">
            <a:avLst/>
          </a:prstGeom>
        </p:spPr>
      </p:pic>
    </p:spTree>
    <p:extLst>
      <p:ext uri="{BB962C8B-B14F-4D97-AF65-F5344CB8AC3E}">
        <p14:creationId xmlns:p14="http://schemas.microsoft.com/office/powerpoint/2010/main" val="3613100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Compliance Paradigm </a:t>
            </a:r>
          </a:p>
        </p:txBody>
      </p:sp>
      <p:sp>
        <p:nvSpPr>
          <p:cNvPr id="5" name="Content Placeholder 4"/>
          <p:cNvSpPr>
            <a:spLocks noGrp="1"/>
          </p:cNvSpPr>
          <p:nvPr>
            <p:ph sz="quarter" idx="12"/>
          </p:nvPr>
        </p:nvSpPr>
        <p:spPr>
          <a:xfrm>
            <a:off x="838200" y="1921933"/>
            <a:ext cx="10515600" cy="4222750"/>
          </a:xfrm>
        </p:spPr>
        <p:txBody>
          <a:bodyPr/>
          <a:lstStyle/>
          <a:p>
            <a:endParaRPr lang="en-US"/>
          </a:p>
          <a:p>
            <a:r>
              <a:rPr lang="en-US"/>
              <a:t>FSU Faculty and Staff are public employees subject to the Florida Code of Ethics (FCOE), which contains laws prohibiting Conflicts of Interest (COI). s. 112.313, F.S.</a:t>
            </a:r>
          </a:p>
          <a:p>
            <a:pPr lvl="3"/>
            <a:endParaRPr lang="en-US"/>
          </a:p>
        </p:txBody>
      </p:sp>
    </p:spTree>
    <p:extLst>
      <p:ext uri="{BB962C8B-B14F-4D97-AF65-F5344CB8AC3E}">
        <p14:creationId xmlns:p14="http://schemas.microsoft.com/office/powerpoint/2010/main" val="3646696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02C0CB-AB9F-5952-74E5-3841E9751635}"/>
              </a:ext>
            </a:extLst>
          </p:cNvPr>
          <p:cNvSpPr>
            <a:spLocks noGrp="1"/>
          </p:cNvSpPr>
          <p:nvPr>
            <p:ph type="sldNum" sz="quarter" idx="11"/>
          </p:nvPr>
        </p:nvSpPr>
        <p:spPr/>
        <p:txBody>
          <a:bodyPr/>
          <a:lstStyle/>
          <a:p>
            <a:fld id="{B808CAB8-6123-4F46-A4F1-91E8380FDB49}" type="slidenum">
              <a:rPr lang="en-US" smtClean="0"/>
              <a:t>31</a:t>
            </a:fld>
            <a:endParaRPr lang="en-US"/>
          </a:p>
        </p:txBody>
      </p:sp>
      <p:sp>
        <p:nvSpPr>
          <p:cNvPr id="4" name="Title 3">
            <a:extLst>
              <a:ext uri="{FF2B5EF4-FFF2-40B4-BE49-F238E27FC236}">
                <a16:creationId xmlns:a16="http://schemas.microsoft.com/office/drawing/2014/main" id="{108DF555-5A6B-658E-14FD-7B1CF2E06F53}"/>
              </a:ext>
            </a:extLst>
          </p:cNvPr>
          <p:cNvSpPr>
            <a:spLocks noGrp="1"/>
          </p:cNvSpPr>
          <p:nvPr>
            <p:ph type="title"/>
          </p:nvPr>
        </p:nvSpPr>
        <p:spPr/>
        <p:txBody>
          <a:bodyPr/>
          <a:lstStyle/>
          <a:p>
            <a:r>
              <a:rPr lang="en-US" dirty="0"/>
              <a:t>Compliance Paradigm (2) </a:t>
            </a:r>
          </a:p>
        </p:txBody>
      </p:sp>
      <p:sp>
        <p:nvSpPr>
          <p:cNvPr id="3" name="Content Placeholder 2">
            <a:extLst>
              <a:ext uri="{FF2B5EF4-FFF2-40B4-BE49-F238E27FC236}">
                <a16:creationId xmlns:a16="http://schemas.microsoft.com/office/drawing/2014/main" id="{718B6DFB-4574-D0EB-2D19-39EDBF58F6E1}"/>
              </a:ext>
            </a:extLst>
          </p:cNvPr>
          <p:cNvSpPr>
            <a:spLocks noGrp="1"/>
          </p:cNvSpPr>
          <p:nvPr>
            <p:ph sz="quarter" idx="12"/>
          </p:nvPr>
        </p:nvSpPr>
        <p:spPr/>
        <p:txBody>
          <a:bodyPr/>
          <a:lstStyle/>
          <a:p>
            <a:r>
              <a:rPr lang="en-US" dirty="0"/>
              <a:t>In addition, FSU Researchers, Faculty, and certain others have additional transparency requirements arising from federal regulations, collective bargaining agreements, statutes located outside of the FCOE, and FSU policies—designed to mitigate COIs and Conflicts of Commitment. </a:t>
            </a:r>
          </a:p>
          <a:p>
            <a:r>
              <a:rPr lang="en-US" dirty="0"/>
              <a:t>Note: FSU policy does not prohibit outside activity, ownership in businesses, external appointments, volunteerism, or opportunities to serve in leadership roles or on boards.</a:t>
            </a:r>
          </a:p>
          <a:p>
            <a:pPr marL="0" indent="0">
              <a:buNone/>
            </a:pPr>
            <a:endParaRPr lang="en-US" dirty="0"/>
          </a:p>
          <a:p>
            <a:endParaRPr lang="en-US" dirty="0"/>
          </a:p>
        </p:txBody>
      </p:sp>
    </p:spTree>
    <p:extLst>
      <p:ext uri="{BB962C8B-B14F-4D97-AF65-F5344CB8AC3E}">
        <p14:creationId xmlns:p14="http://schemas.microsoft.com/office/powerpoint/2010/main" val="804495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10AB5-AE8B-B420-74C4-EF78E206D4A3}"/>
              </a:ext>
            </a:extLst>
          </p:cNvPr>
          <p:cNvSpPr>
            <a:spLocks noGrp="1"/>
          </p:cNvSpPr>
          <p:nvPr>
            <p:ph type="sldNum" sz="quarter" idx="11"/>
          </p:nvPr>
        </p:nvSpPr>
        <p:spPr/>
        <p:txBody>
          <a:bodyPr/>
          <a:lstStyle/>
          <a:p>
            <a:fld id="{B808CAB8-6123-4F46-A4F1-91E8380FDB49}" type="slidenum">
              <a:rPr lang="en-US" smtClean="0"/>
              <a:t>32</a:t>
            </a:fld>
            <a:endParaRPr lang="en-US"/>
          </a:p>
        </p:txBody>
      </p:sp>
      <p:sp>
        <p:nvSpPr>
          <p:cNvPr id="4" name="Title 3">
            <a:extLst>
              <a:ext uri="{FF2B5EF4-FFF2-40B4-BE49-F238E27FC236}">
                <a16:creationId xmlns:a16="http://schemas.microsoft.com/office/drawing/2014/main" id="{AC2ED1ED-7CEC-8627-7C48-B504C4EE1D81}"/>
              </a:ext>
            </a:extLst>
          </p:cNvPr>
          <p:cNvSpPr>
            <a:spLocks noGrp="1"/>
          </p:cNvSpPr>
          <p:nvPr>
            <p:ph type="title"/>
          </p:nvPr>
        </p:nvSpPr>
        <p:spPr/>
        <p:txBody>
          <a:bodyPr/>
          <a:lstStyle/>
          <a:p>
            <a:r>
              <a:rPr lang="en-US"/>
              <a:t>Conflicts of Interest vs. Conflicts of Commitment </a:t>
            </a:r>
          </a:p>
        </p:txBody>
      </p:sp>
      <p:sp>
        <p:nvSpPr>
          <p:cNvPr id="3" name="Content Placeholder 2">
            <a:extLst>
              <a:ext uri="{FF2B5EF4-FFF2-40B4-BE49-F238E27FC236}">
                <a16:creationId xmlns:a16="http://schemas.microsoft.com/office/drawing/2014/main" id="{5FEC713A-B3DD-6B65-DFAD-58D45AD8CE57}"/>
              </a:ext>
            </a:extLst>
          </p:cNvPr>
          <p:cNvSpPr>
            <a:spLocks noGrp="1"/>
          </p:cNvSpPr>
          <p:nvPr>
            <p:ph sz="quarter" idx="12"/>
          </p:nvPr>
        </p:nvSpPr>
        <p:spPr/>
        <p:txBody>
          <a:bodyPr/>
          <a:lstStyle/>
          <a:p>
            <a:r>
              <a:rPr lang="en-US"/>
              <a:t>Conflict of Interest (COI) </a:t>
            </a:r>
          </a:p>
          <a:p>
            <a:pPr lvl="1"/>
            <a:r>
              <a:rPr lang="en-US"/>
              <a:t>A COI is any situation in which regard for a private interest tends to lead to disregard of a University duty or interest. s. 112.312(8), F.S.</a:t>
            </a:r>
          </a:p>
          <a:p>
            <a:pPr lvl="1"/>
            <a:r>
              <a:rPr lang="en-US"/>
              <a:t>In the case of Researchers, this includes situations in which an individual’s financial, professional, or personal interests outside of the University (or those of their spouse or child) affects, or has the potential to compromise, the individual’s professional judgment or objectivity. 42 CFR 50.601-607</a:t>
            </a:r>
          </a:p>
          <a:p>
            <a:endParaRPr lang="en-US"/>
          </a:p>
        </p:txBody>
      </p:sp>
    </p:spTree>
    <p:extLst>
      <p:ext uri="{BB962C8B-B14F-4D97-AF65-F5344CB8AC3E}">
        <p14:creationId xmlns:p14="http://schemas.microsoft.com/office/powerpoint/2010/main" val="3685045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B929B1-5F86-9C0F-3D35-7ABE01635C04}"/>
              </a:ext>
            </a:extLst>
          </p:cNvPr>
          <p:cNvSpPr>
            <a:spLocks noGrp="1"/>
          </p:cNvSpPr>
          <p:nvPr>
            <p:ph type="sldNum" sz="quarter" idx="11"/>
          </p:nvPr>
        </p:nvSpPr>
        <p:spPr/>
        <p:txBody>
          <a:bodyPr/>
          <a:lstStyle/>
          <a:p>
            <a:fld id="{B808CAB8-6123-4F46-A4F1-91E8380FDB49}" type="slidenum">
              <a:rPr lang="en-US" smtClean="0"/>
              <a:t>33</a:t>
            </a:fld>
            <a:endParaRPr lang="en-US"/>
          </a:p>
        </p:txBody>
      </p:sp>
      <p:sp>
        <p:nvSpPr>
          <p:cNvPr id="4" name="Title 3">
            <a:extLst>
              <a:ext uri="{FF2B5EF4-FFF2-40B4-BE49-F238E27FC236}">
                <a16:creationId xmlns:a16="http://schemas.microsoft.com/office/drawing/2014/main" id="{B865098B-D125-C30A-ADE5-C9254A905098}"/>
              </a:ext>
            </a:extLst>
          </p:cNvPr>
          <p:cNvSpPr>
            <a:spLocks noGrp="1"/>
          </p:cNvSpPr>
          <p:nvPr>
            <p:ph type="title"/>
          </p:nvPr>
        </p:nvSpPr>
        <p:spPr/>
        <p:txBody>
          <a:bodyPr/>
          <a:lstStyle/>
          <a:p>
            <a:r>
              <a:rPr lang="en-US" dirty="0"/>
              <a:t>Conflicts of Interest vs. Conflicts of Commitment (2) </a:t>
            </a:r>
          </a:p>
        </p:txBody>
      </p:sp>
      <p:sp>
        <p:nvSpPr>
          <p:cNvPr id="3" name="Content Placeholder 2">
            <a:extLst>
              <a:ext uri="{FF2B5EF4-FFF2-40B4-BE49-F238E27FC236}">
                <a16:creationId xmlns:a16="http://schemas.microsoft.com/office/drawing/2014/main" id="{0C68AC87-9B26-39DE-ED2E-45180AAEE05E}"/>
              </a:ext>
            </a:extLst>
          </p:cNvPr>
          <p:cNvSpPr>
            <a:spLocks noGrp="1"/>
          </p:cNvSpPr>
          <p:nvPr>
            <p:ph sz="quarter" idx="12"/>
          </p:nvPr>
        </p:nvSpPr>
        <p:spPr/>
        <p:txBody>
          <a:bodyPr/>
          <a:lstStyle/>
          <a:p>
            <a:r>
              <a:rPr lang="en-US"/>
              <a:t>Conflict of Interest (COI) </a:t>
            </a:r>
          </a:p>
          <a:p>
            <a:pPr lvl="1"/>
            <a:r>
              <a:rPr lang="en-US"/>
              <a:t>COIs can arise when an FSU staff/faculty member has a second job, or goes into business for themselves, or when an FSU member’s relative has business or financial interests that create conflicts or the appearance of conflicts.</a:t>
            </a:r>
          </a:p>
          <a:p>
            <a:pPr lvl="1"/>
            <a:r>
              <a:rPr lang="en-US"/>
              <a:t>COIs, once identified, can often be mitigated and managed through transparency and compliance mechanisms. </a:t>
            </a:r>
          </a:p>
          <a:p>
            <a:endParaRPr lang="en-US"/>
          </a:p>
        </p:txBody>
      </p:sp>
    </p:spTree>
    <p:extLst>
      <p:ext uri="{BB962C8B-B14F-4D97-AF65-F5344CB8AC3E}">
        <p14:creationId xmlns:p14="http://schemas.microsoft.com/office/powerpoint/2010/main" val="3670344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7A9C9-3EC9-5024-8B88-A112A7479AD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a:extLst>
              <a:ext uri="{FF2B5EF4-FFF2-40B4-BE49-F238E27FC236}">
                <a16:creationId xmlns:a16="http://schemas.microsoft.com/office/drawing/2014/main" id="{703A35A7-A279-9ABA-5E92-715A13D56F7A}"/>
              </a:ext>
            </a:extLst>
          </p:cNvPr>
          <p:cNvSpPr>
            <a:spLocks noGrp="1"/>
          </p:cNvSpPr>
          <p:nvPr>
            <p:ph type="title"/>
          </p:nvPr>
        </p:nvSpPr>
        <p:spPr/>
        <p:txBody>
          <a:bodyPr/>
          <a:lstStyle/>
          <a:p>
            <a:r>
              <a:rPr lang="en-US" dirty="0"/>
              <a:t>Conflicts of Interest vs. Conflicts of Commitment (3) </a:t>
            </a:r>
          </a:p>
        </p:txBody>
      </p:sp>
      <p:sp>
        <p:nvSpPr>
          <p:cNvPr id="3" name="Content Placeholder 2">
            <a:extLst>
              <a:ext uri="{FF2B5EF4-FFF2-40B4-BE49-F238E27FC236}">
                <a16:creationId xmlns:a16="http://schemas.microsoft.com/office/drawing/2014/main" id="{44C0EFE5-1BD9-DA2E-C998-B94617949C6A}"/>
              </a:ext>
            </a:extLst>
          </p:cNvPr>
          <p:cNvSpPr>
            <a:spLocks noGrp="1"/>
          </p:cNvSpPr>
          <p:nvPr>
            <p:ph sz="quarter" idx="12"/>
          </p:nvPr>
        </p:nvSpPr>
        <p:spPr>
          <a:xfrm>
            <a:off x="838200" y="2064544"/>
            <a:ext cx="10515600" cy="4222750"/>
          </a:xfrm>
        </p:spPr>
        <p:txBody>
          <a:bodyPr/>
          <a:lstStyle/>
          <a:p>
            <a:r>
              <a:rPr lang="en-US"/>
              <a:t>Conflicts of Commitment (COC)</a:t>
            </a:r>
          </a:p>
          <a:p>
            <a:pPr lvl="1"/>
            <a:r>
              <a:rPr lang="en-US"/>
              <a:t> A COC is an Outside Activity (OA) that has the potential to interfere with a covered individual’s time commitment to the University’s terms of employment. </a:t>
            </a:r>
          </a:p>
          <a:p>
            <a:pPr lvl="1"/>
            <a:r>
              <a:rPr lang="en-US"/>
              <a:t>COCs can occur when an employee’s professional time or effort is devoted to OA, adversely affecting their capacity to satisfy their obligations to the University. </a:t>
            </a:r>
          </a:p>
          <a:p>
            <a:pPr marL="457200" lvl="1" indent="0">
              <a:buNone/>
            </a:pPr>
            <a:r>
              <a:rPr lang="en-US"/>
              <a:t> </a:t>
            </a:r>
          </a:p>
          <a:p>
            <a:pPr lvl="1"/>
            <a:endParaRPr lang="en-US"/>
          </a:p>
        </p:txBody>
      </p:sp>
    </p:spTree>
    <p:extLst>
      <p:ext uri="{BB962C8B-B14F-4D97-AF65-F5344CB8AC3E}">
        <p14:creationId xmlns:p14="http://schemas.microsoft.com/office/powerpoint/2010/main" val="2807588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6C461B-7852-F4DB-2504-5091F0B29730}"/>
              </a:ext>
            </a:extLst>
          </p:cNvPr>
          <p:cNvSpPr>
            <a:spLocks noGrp="1"/>
          </p:cNvSpPr>
          <p:nvPr>
            <p:ph type="sldNum" sz="quarter" idx="11"/>
          </p:nvPr>
        </p:nvSpPr>
        <p:spPr/>
        <p:txBody>
          <a:bodyPr/>
          <a:lstStyle/>
          <a:p>
            <a:fld id="{B808CAB8-6123-4F46-A4F1-91E8380FDB49}" type="slidenum">
              <a:rPr lang="en-US" smtClean="0"/>
              <a:t>35</a:t>
            </a:fld>
            <a:endParaRPr lang="en-US"/>
          </a:p>
        </p:txBody>
      </p:sp>
      <p:sp>
        <p:nvSpPr>
          <p:cNvPr id="4" name="Title 3">
            <a:extLst>
              <a:ext uri="{FF2B5EF4-FFF2-40B4-BE49-F238E27FC236}">
                <a16:creationId xmlns:a16="http://schemas.microsoft.com/office/drawing/2014/main" id="{A98124BE-45AB-1253-0A2A-A41642947DD0}"/>
              </a:ext>
            </a:extLst>
          </p:cNvPr>
          <p:cNvSpPr>
            <a:spLocks noGrp="1"/>
          </p:cNvSpPr>
          <p:nvPr>
            <p:ph type="title"/>
          </p:nvPr>
        </p:nvSpPr>
        <p:spPr/>
        <p:txBody>
          <a:bodyPr/>
          <a:lstStyle/>
          <a:p>
            <a:r>
              <a:rPr lang="en-US" dirty="0"/>
              <a:t>Conflicts of Interest vs. Conflicts of Commitment (4)</a:t>
            </a:r>
          </a:p>
        </p:txBody>
      </p:sp>
      <p:sp>
        <p:nvSpPr>
          <p:cNvPr id="3" name="Content Placeholder 2">
            <a:extLst>
              <a:ext uri="{FF2B5EF4-FFF2-40B4-BE49-F238E27FC236}">
                <a16:creationId xmlns:a16="http://schemas.microsoft.com/office/drawing/2014/main" id="{70C79379-F189-6874-A52C-021FBDD869B2}"/>
              </a:ext>
            </a:extLst>
          </p:cNvPr>
          <p:cNvSpPr>
            <a:spLocks noGrp="1"/>
          </p:cNvSpPr>
          <p:nvPr>
            <p:ph sz="quarter" idx="12"/>
          </p:nvPr>
        </p:nvSpPr>
        <p:spPr/>
        <p:txBody>
          <a:bodyPr/>
          <a:lstStyle/>
          <a:p>
            <a:r>
              <a:rPr lang="en-US"/>
              <a:t>Conflicts of Commitment (COC)</a:t>
            </a:r>
          </a:p>
          <a:p>
            <a:pPr lvl="1"/>
            <a:r>
              <a:rPr lang="en-US"/>
              <a:t>For example, when an employee attempts to balance their University responsibilities with OA, such as consulting or volunteering, they may be left with inadequate time to fulfill their University responsibilities</a:t>
            </a:r>
          </a:p>
        </p:txBody>
      </p:sp>
    </p:spTree>
    <p:extLst>
      <p:ext uri="{BB962C8B-B14F-4D97-AF65-F5344CB8AC3E}">
        <p14:creationId xmlns:p14="http://schemas.microsoft.com/office/powerpoint/2010/main" val="1037763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EBA740-945E-6A00-5B8E-76E9B9E2B66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a:extLst>
              <a:ext uri="{FF2B5EF4-FFF2-40B4-BE49-F238E27FC236}">
                <a16:creationId xmlns:a16="http://schemas.microsoft.com/office/drawing/2014/main" id="{96A71E72-B52F-87FB-5833-552A784A5D63}"/>
              </a:ext>
            </a:extLst>
          </p:cNvPr>
          <p:cNvSpPr>
            <a:spLocks noGrp="1"/>
          </p:cNvSpPr>
          <p:nvPr>
            <p:ph type="title"/>
          </p:nvPr>
        </p:nvSpPr>
        <p:spPr/>
        <p:txBody>
          <a:bodyPr>
            <a:noAutofit/>
          </a:bodyPr>
          <a:lstStyle/>
          <a:p>
            <a:r>
              <a:rPr lang="en-US"/>
              <a:t>Examples: Possible Conflicts of Interest and Commitment </a:t>
            </a:r>
          </a:p>
        </p:txBody>
      </p:sp>
      <p:sp>
        <p:nvSpPr>
          <p:cNvPr id="3" name="Content Placeholder 2">
            <a:extLst>
              <a:ext uri="{FF2B5EF4-FFF2-40B4-BE49-F238E27FC236}">
                <a16:creationId xmlns:a16="http://schemas.microsoft.com/office/drawing/2014/main" id="{23315850-7417-3E1D-A668-42F9E91AA167}"/>
              </a:ext>
            </a:extLst>
          </p:cNvPr>
          <p:cNvSpPr>
            <a:spLocks noGrp="1"/>
          </p:cNvSpPr>
          <p:nvPr>
            <p:ph sz="quarter" idx="12"/>
          </p:nvPr>
        </p:nvSpPr>
        <p:spPr>
          <a:xfrm>
            <a:off x="609600" y="1819656"/>
            <a:ext cx="10972800" cy="4733544"/>
          </a:xfrm>
        </p:spPr>
        <p:txBody>
          <a:bodyPr/>
          <a:lstStyle/>
          <a:p>
            <a:r>
              <a:rPr lang="en-US"/>
              <a:t>Being employed by a for-profit or nonprofit entity that does business with FSU</a:t>
            </a:r>
          </a:p>
          <a:p>
            <a:r>
              <a:rPr lang="en-US"/>
              <a:t>Contracting with FSU through a business you own or control, or one that is owned or controlled by your spouse or child</a:t>
            </a:r>
          </a:p>
          <a:p>
            <a:r>
              <a:rPr lang="en-US"/>
              <a:t>In your private capacity selling realty, goods, or services to FSU—either personally or through business entities that you own/control, are employed by, or wherein you serve as a compensated or uncompensated member of the Board of Directors </a:t>
            </a:r>
          </a:p>
          <a:p>
            <a:endParaRPr lang="en-US"/>
          </a:p>
        </p:txBody>
      </p:sp>
    </p:spTree>
    <p:extLst>
      <p:ext uri="{BB962C8B-B14F-4D97-AF65-F5344CB8AC3E}">
        <p14:creationId xmlns:p14="http://schemas.microsoft.com/office/powerpoint/2010/main" val="584681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E125B-90FA-99D5-4A19-532AE94FAFD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EF698F-4931-8D44-EF14-E62E4E412AC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a:extLst>
              <a:ext uri="{FF2B5EF4-FFF2-40B4-BE49-F238E27FC236}">
                <a16:creationId xmlns:a16="http://schemas.microsoft.com/office/drawing/2014/main" id="{4AD57F17-32D4-772A-3334-17595E7DB294}"/>
              </a:ext>
            </a:extLst>
          </p:cNvPr>
          <p:cNvSpPr>
            <a:spLocks noGrp="1"/>
          </p:cNvSpPr>
          <p:nvPr>
            <p:ph type="title"/>
          </p:nvPr>
        </p:nvSpPr>
        <p:spPr>
          <a:xfrm>
            <a:off x="0" y="1143000"/>
            <a:ext cx="12192000" cy="852488"/>
          </a:xfrm>
        </p:spPr>
        <p:txBody>
          <a:bodyPr>
            <a:noAutofit/>
          </a:bodyPr>
          <a:lstStyle/>
          <a:p>
            <a:r>
              <a:rPr lang="en-US" dirty="0"/>
              <a:t>Examples: Possible Conflicts of Interest and Commitment (2) </a:t>
            </a:r>
          </a:p>
        </p:txBody>
      </p:sp>
      <p:sp>
        <p:nvSpPr>
          <p:cNvPr id="3" name="Content Placeholder 2">
            <a:extLst>
              <a:ext uri="{FF2B5EF4-FFF2-40B4-BE49-F238E27FC236}">
                <a16:creationId xmlns:a16="http://schemas.microsoft.com/office/drawing/2014/main" id="{B0376FE2-23CE-74D8-1595-2076E276BE1F}"/>
              </a:ext>
            </a:extLst>
          </p:cNvPr>
          <p:cNvSpPr>
            <a:spLocks noGrp="1"/>
          </p:cNvSpPr>
          <p:nvPr>
            <p:ph sz="quarter" idx="12"/>
          </p:nvPr>
        </p:nvSpPr>
        <p:spPr>
          <a:xfrm>
            <a:off x="609600" y="1819656"/>
            <a:ext cx="10972800" cy="4733544"/>
          </a:xfrm>
        </p:spPr>
        <p:txBody>
          <a:bodyPr/>
          <a:lstStyle/>
          <a:p>
            <a:pPr marL="0" indent="0">
              <a:buNone/>
            </a:pPr>
            <a:endParaRPr lang="en-US" sz="3600"/>
          </a:p>
          <a:p>
            <a:r>
              <a:rPr lang="en-US"/>
              <a:t>Engaging in Outside Activity that has the potential to hinder your ability to carry out your University employment commitments, by occurrence or duration</a:t>
            </a:r>
          </a:p>
          <a:p>
            <a:pPr lvl="1" defTabSz="457200">
              <a:defRPr/>
            </a:pPr>
            <a:r>
              <a:rPr lang="en-US" kern="0" spc="-5">
                <a:solidFill>
                  <a:prstClr val="black"/>
                </a:solidFill>
                <a:cs typeface="Calibri"/>
              </a:rPr>
              <a:t>FSU’s COI and COC disclosure process is designed to protect the independence and impartiality of public employees and officials by identifying and prospectively mitigating conflicts before they arise. </a:t>
            </a:r>
            <a:endParaRPr lang="en-US">
              <a:solidFill>
                <a:prstClr val="black"/>
              </a:solidFill>
              <a:cs typeface="Calibri"/>
            </a:endParaRPr>
          </a:p>
          <a:p>
            <a:pPr marL="457200" lvl="1" indent="0">
              <a:buNone/>
            </a:pPr>
            <a:endParaRPr lang="en-US" sz="3200"/>
          </a:p>
          <a:p>
            <a:endParaRPr lang="en-US"/>
          </a:p>
        </p:txBody>
      </p:sp>
    </p:spTree>
    <p:extLst>
      <p:ext uri="{BB962C8B-B14F-4D97-AF65-F5344CB8AC3E}">
        <p14:creationId xmlns:p14="http://schemas.microsoft.com/office/powerpoint/2010/main" val="1706227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75F6D3-D3DB-23F5-A77F-3CE1C5BF360C}"/>
              </a:ext>
            </a:extLst>
          </p:cNvPr>
          <p:cNvSpPr>
            <a:spLocks noGrp="1"/>
          </p:cNvSpPr>
          <p:nvPr>
            <p:ph type="sldNum" sz="quarter" idx="11"/>
          </p:nvPr>
        </p:nvSpPr>
        <p:spPr/>
        <p:txBody>
          <a:bodyPr/>
          <a:lstStyle/>
          <a:p>
            <a:fld id="{B808CAB8-6123-4F46-A4F1-91E8380FDB49}" type="slidenum">
              <a:rPr lang="en-US" smtClean="0"/>
              <a:t>38</a:t>
            </a:fld>
            <a:endParaRPr lang="en-US"/>
          </a:p>
        </p:txBody>
      </p:sp>
      <p:sp>
        <p:nvSpPr>
          <p:cNvPr id="4" name="Title 3">
            <a:extLst>
              <a:ext uri="{FF2B5EF4-FFF2-40B4-BE49-F238E27FC236}">
                <a16:creationId xmlns:a16="http://schemas.microsoft.com/office/drawing/2014/main" id="{047E93AB-494B-E69F-C59B-D4C540FD63EC}"/>
              </a:ext>
            </a:extLst>
          </p:cNvPr>
          <p:cNvSpPr>
            <a:spLocks noGrp="1"/>
          </p:cNvSpPr>
          <p:nvPr>
            <p:ph type="title"/>
          </p:nvPr>
        </p:nvSpPr>
        <p:spPr>
          <a:xfrm>
            <a:off x="463296" y="950976"/>
            <a:ext cx="10972800" cy="852488"/>
          </a:xfrm>
        </p:spPr>
        <p:txBody>
          <a:bodyPr>
            <a:noAutofit/>
          </a:bodyPr>
          <a:lstStyle/>
          <a:p>
            <a:r>
              <a:rPr lang="en-US">
                <a:solidFill>
                  <a:srgbClr val="783041"/>
                </a:solidFill>
              </a:rPr>
              <a:t>Conflicts Administration Management System </a:t>
            </a:r>
            <a:br>
              <a:rPr lang="en-US">
                <a:solidFill>
                  <a:srgbClr val="783041"/>
                </a:solidFill>
              </a:rPr>
            </a:br>
            <a:r>
              <a:rPr lang="en-US">
                <a:solidFill>
                  <a:srgbClr val="783041"/>
                </a:solidFill>
              </a:rPr>
              <a:t>(CAMS) to the Rescue! </a:t>
            </a:r>
            <a:endParaRPr lang="en-US"/>
          </a:p>
        </p:txBody>
      </p:sp>
      <p:sp>
        <p:nvSpPr>
          <p:cNvPr id="7" name="TextBox 6">
            <a:extLst>
              <a:ext uri="{FF2B5EF4-FFF2-40B4-BE49-F238E27FC236}">
                <a16:creationId xmlns:a16="http://schemas.microsoft.com/office/drawing/2014/main" id="{329BE9FD-2B43-4FF2-7CAD-E68433D23745}"/>
              </a:ext>
            </a:extLst>
          </p:cNvPr>
          <p:cNvSpPr txBox="1"/>
          <p:nvPr/>
        </p:nvSpPr>
        <p:spPr>
          <a:xfrm>
            <a:off x="380595" y="2256677"/>
            <a:ext cx="7260336" cy="4358116"/>
          </a:xfrm>
          <a:prstGeom prst="rect">
            <a:avLst/>
          </a:prstGeom>
          <a:noFill/>
        </p:spPr>
        <p:txBody>
          <a:bodyPr wrap="square" rtlCol="0">
            <a:spAutoFit/>
          </a:bodyPr>
          <a:lstStyle/>
          <a:p>
            <a:pPr marL="571500" indent="-457200">
              <a:lnSpc>
                <a:spcPct val="90000"/>
              </a:lnSpc>
              <a:buFont typeface="Arial" panose="020B0604020202020204" pitchFamily="34" charset="0"/>
              <a:buChar char="•"/>
            </a:pPr>
            <a:r>
              <a:rPr lang="en-US" sz="3200"/>
              <a:t>Accessible 24/7 via the MyFSU portal</a:t>
            </a:r>
          </a:p>
          <a:p>
            <a:pPr marL="114300">
              <a:lnSpc>
                <a:spcPct val="90000"/>
              </a:lnSpc>
            </a:pPr>
            <a:endParaRPr lang="en-US" sz="3200"/>
          </a:p>
          <a:p>
            <a:pPr marL="571500" indent="-457200">
              <a:lnSpc>
                <a:spcPct val="90000"/>
              </a:lnSpc>
              <a:buFont typeface="Arial" panose="020B0604020202020204" pitchFamily="34" charset="0"/>
              <a:buChar char="•"/>
            </a:pPr>
            <a:r>
              <a:rPr lang="en-US" sz="3200"/>
              <a:t>Allows for prospective </a:t>
            </a:r>
            <a:r>
              <a:rPr lang="en-US" sz="3200" u="sng"/>
              <a:t>disclosure and approval</a:t>
            </a:r>
            <a:r>
              <a:rPr lang="en-US" sz="3200"/>
              <a:t> of Outside Activity (OA) via Pre-Approval Requests (PARs)</a:t>
            </a:r>
          </a:p>
          <a:p>
            <a:pPr marL="114300">
              <a:lnSpc>
                <a:spcPct val="90000"/>
              </a:lnSpc>
            </a:pPr>
            <a:endParaRPr lang="en-US" sz="3200"/>
          </a:p>
          <a:p>
            <a:pPr marL="571500" indent="-457200">
              <a:lnSpc>
                <a:spcPct val="90000"/>
              </a:lnSpc>
              <a:buFont typeface="Arial" panose="020B0604020202020204" pitchFamily="34" charset="0"/>
              <a:buChar char="•"/>
            </a:pPr>
            <a:r>
              <a:rPr lang="en-US" sz="3200"/>
              <a:t>Allows for annual disclosure of OA for faculty, staff, and officials via CAMS link sent directly to your inbox</a:t>
            </a:r>
          </a:p>
          <a:p>
            <a:endParaRPr lang="en-US"/>
          </a:p>
        </p:txBody>
      </p:sp>
      <p:sp>
        <p:nvSpPr>
          <p:cNvPr id="3" name="Content Placeholder 2">
            <a:extLst>
              <a:ext uri="{FF2B5EF4-FFF2-40B4-BE49-F238E27FC236}">
                <a16:creationId xmlns:a16="http://schemas.microsoft.com/office/drawing/2014/main" id="{C31B4F65-D3C7-E637-2586-004D61A54E66}"/>
              </a:ext>
              <a:ext uri="{C183D7F6-B498-43B3-948B-1728B52AA6E4}">
                <adec:decorative xmlns:adec="http://schemas.microsoft.com/office/drawing/2017/decorative" val="1"/>
              </a:ext>
            </a:extLst>
          </p:cNvPr>
          <p:cNvSpPr>
            <a:spLocks noGrp="1"/>
          </p:cNvSpPr>
          <p:nvPr>
            <p:ph sz="quarter" idx="12"/>
          </p:nvPr>
        </p:nvSpPr>
        <p:spPr/>
        <p:txBody>
          <a:bodyPr/>
          <a:lstStyle/>
          <a:p>
            <a:pPr marL="114300" indent="0">
              <a:lnSpc>
                <a:spcPct val="90000"/>
              </a:lnSpc>
              <a:buNone/>
            </a:pPr>
            <a:endParaRPr lang="en-US"/>
          </a:p>
          <a:p>
            <a:pPr marL="114300" indent="0">
              <a:lnSpc>
                <a:spcPct val="90000"/>
              </a:lnSpc>
              <a:buNone/>
            </a:pPr>
            <a:endParaRPr lang="en-US"/>
          </a:p>
          <a:p>
            <a:endParaRPr lang="en-US"/>
          </a:p>
        </p:txBody>
      </p:sp>
      <p:pic>
        <p:nvPicPr>
          <p:cNvPr id="8" name="Picture 7" descr="Screenshot of a Florida State University portal page displaying various myFSU links as icons with labels, including CAMS, HR, BI, and MART. CAMS icon is highlighted with a blue circle, indicating focus or selection among other university service shortcuts.">
            <a:extLst>
              <a:ext uri="{FF2B5EF4-FFF2-40B4-BE49-F238E27FC236}">
                <a16:creationId xmlns:a16="http://schemas.microsoft.com/office/drawing/2014/main" id="{CFDD3FC1-4412-DFC9-7A6F-1E56AD0817A9}"/>
              </a:ext>
            </a:extLst>
          </p:cNvPr>
          <p:cNvPicPr>
            <a:picLocks noChangeAspect="1"/>
          </p:cNvPicPr>
          <p:nvPr/>
        </p:nvPicPr>
        <p:blipFill>
          <a:blip r:embed="rId2"/>
          <a:stretch>
            <a:fillRect/>
          </a:stretch>
        </p:blipFill>
        <p:spPr>
          <a:xfrm>
            <a:off x="7947311" y="2255642"/>
            <a:ext cx="3712869" cy="1967820"/>
          </a:xfrm>
          <a:prstGeom prst="rect">
            <a:avLst/>
          </a:prstGeom>
        </p:spPr>
      </p:pic>
      <p:pic>
        <p:nvPicPr>
          <p:cNvPr id="9" name="Picture 8" descr="Screenshot of an email from Florida State University's Conflict Administration Management System requesting an update to a Conflict of Interest (COI) Disclosure Profile. The email includes a link to the profile, contact information for support, and instructions with highlighted text and blue hyperlinks for guidance.">
            <a:extLst>
              <a:ext uri="{FF2B5EF4-FFF2-40B4-BE49-F238E27FC236}">
                <a16:creationId xmlns:a16="http://schemas.microsoft.com/office/drawing/2014/main" id="{93D694A4-3800-C8A5-04EB-6EB105E255FB}"/>
              </a:ext>
            </a:extLst>
          </p:cNvPr>
          <p:cNvPicPr>
            <a:picLocks noChangeAspect="1"/>
          </p:cNvPicPr>
          <p:nvPr/>
        </p:nvPicPr>
        <p:blipFill>
          <a:blip r:embed="rId3"/>
          <a:stretch>
            <a:fillRect/>
          </a:stretch>
        </p:blipFill>
        <p:spPr>
          <a:xfrm>
            <a:off x="8025092" y="4295650"/>
            <a:ext cx="3557308" cy="2243263"/>
          </a:xfrm>
          <a:prstGeom prst="rect">
            <a:avLst/>
          </a:prstGeom>
        </p:spPr>
      </p:pic>
    </p:spTree>
    <p:extLst>
      <p:ext uri="{BB962C8B-B14F-4D97-AF65-F5344CB8AC3E}">
        <p14:creationId xmlns:p14="http://schemas.microsoft.com/office/powerpoint/2010/main" val="1698959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E14E53-EE9E-2E27-4065-2ABE39520E21}"/>
              </a:ext>
            </a:extLst>
          </p:cNvPr>
          <p:cNvSpPr>
            <a:spLocks noGrp="1"/>
          </p:cNvSpPr>
          <p:nvPr>
            <p:ph type="sldNum" sz="quarter" idx="11"/>
          </p:nvPr>
        </p:nvSpPr>
        <p:spPr/>
        <p:txBody>
          <a:bodyPr/>
          <a:lstStyle/>
          <a:p>
            <a:fld id="{B808CAB8-6123-4F46-A4F1-91E8380FDB49}" type="slidenum">
              <a:rPr lang="en-US" smtClean="0"/>
              <a:t>39</a:t>
            </a:fld>
            <a:endParaRPr lang="en-US"/>
          </a:p>
        </p:txBody>
      </p:sp>
      <p:sp>
        <p:nvSpPr>
          <p:cNvPr id="4" name="Title 3">
            <a:extLst>
              <a:ext uri="{FF2B5EF4-FFF2-40B4-BE49-F238E27FC236}">
                <a16:creationId xmlns:a16="http://schemas.microsoft.com/office/drawing/2014/main" id="{F2E87B24-3683-E3C1-FC14-9DF05BB6044F}"/>
              </a:ext>
            </a:extLst>
          </p:cNvPr>
          <p:cNvSpPr>
            <a:spLocks noGrp="1"/>
          </p:cNvSpPr>
          <p:nvPr>
            <p:ph type="title"/>
          </p:nvPr>
        </p:nvSpPr>
        <p:spPr/>
        <p:txBody>
          <a:bodyPr>
            <a:normAutofit fontScale="90000"/>
          </a:bodyPr>
          <a:lstStyle/>
          <a:p>
            <a:r>
              <a:rPr lang="en-US" dirty="0">
                <a:solidFill>
                  <a:srgbClr val="783041"/>
                </a:solidFill>
              </a:rPr>
              <a:t>Types of Outside Activity that Should be Disclosed via CAMS </a:t>
            </a:r>
            <a:endParaRPr lang="en-US" dirty="0"/>
          </a:p>
        </p:txBody>
      </p:sp>
      <p:sp>
        <p:nvSpPr>
          <p:cNvPr id="3" name="Content Placeholder 2">
            <a:extLst>
              <a:ext uri="{FF2B5EF4-FFF2-40B4-BE49-F238E27FC236}">
                <a16:creationId xmlns:a16="http://schemas.microsoft.com/office/drawing/2014/main" id="{599D538A-61BC-E4BB-3D8A-B0DE0DF1AC34}"/>
              </a:ext>
            </a:extLst>
          </p:cNvPr>
          <p:cNvSpPr>
            <a:spLocks noGrp="1"/>
          </p:cNvSpPr>
          <p:nvPr>
            <p:ph sz="quarter" idx="12"/>
          </p:nvPr>
        </p:nvSpPr>
        <p:spPr>
          <a:xfrm>
            <a:off x="669471" y="2133601"/>
            <a:ext cx="10853057" cy="4222750"/>
          </a:xfrm>
        </p:spPr>
        <p:txBody>
          <a:bodyPr/>
          <a:lstStyle/>
          <a:p>
            <a:r>
              <a:rPr lang="en-US" sz="2800" b="1" dirty="0"/>
              <a:t>Equity</a:t>
            </a:r>
            <a:r>
              <a:rPr lang="en-US" sz="2800" dirty="0"/>
              <a:t> - </a:t>
            </a:r>
            <a:r>
              <a:rPr lang="en-US" sz="2800" kern="100" dirty="0"/>
              <a:t>Material ownership interest in businesses</a:t>
            </a:r>
            <a:endParaRPr lang="en-US" sz="2800" dirty="0"/>
          </a:p>
          <a:p>
            <a:r>
              <a:rPr lang="en-US" sz="2800" b="1" dirty="0"/>
              <a:t>Consulting or Other Professional Services </a:t>
            </a:r>
            <a:r>
              <a:rPr lang="en-US" sz="2800" dirty="0"/>
              <a:t>- </a:t>
            </a:r>
            <a:r>
              <a:rPr lang="en-US" sz="2800" kern="100" dirty="0"/>
              <a:t>Compensated expert advice to people or entities working in a specific field on a short-term basis (expert witness, research, product design, etc.) </a:t>
            </a:r>
            <a:endParaRPr lang="en-US" sz="2800" dirty="0"/>
          </a:p>
          <a:p>
            <a:pPr fontAlgn="t"/>
            <a:r>
              <a:rPr lang="en-US" sz="2800" b="1" dirty="0"/>
              <a:t>Intellectual Property Rights </a:t>
            </a:r>
            <a:r>
              <a:rPr lang="en-US" sz="2800" dirty="0"/>
              <a:t>- </a:t>
            </a:r>
            <a:r>
              <a:rPr lang="en-US" sz="2800" kern="100" dirty="0"/>
              <a:t>IP rights or royalty income paid to you</a:t>
            </a:r>
            <a:endParaRPr lang="en-US" sz="2800" dirty="0"/>
          </a:p>
          <a:p>
            <a:pPr fontAlgn="t"/>
            <a:r>
              <a:rPr lang="en-US" sz="2800" b="1" dirty="0"/>
              <a:t>Divestiture and Cash Pay-out </a:t>
            </a:r>
            <a:r>
              <a:rPr lang="en-US" sz="2800" dirty="0"/>
              <a:t>- </a:t>
            </a:r>
            <a:r>
              <a:rPr lang="en-US" sz="2800" kern="100" dirty="0"/>
              <a:t>Sale of equity</a:t>
            </a:r>
            <a:endParaRPr lang="en-US" sz="2800" dirty="0"/>
          </a:p>
          <a:p>
            <a:pPr fontAlgn="t"/>
            <a:r>
              <a:rPr lang="en-US" sz="2800" b="1" dirty="0"/>
              <a:t>Sponsored Travel </a:t>
            </a:r>
            <a:r>
              <a:rPr lang="en-US" sz="2800" dirty="0"/>
              <a:t>- </a:t>
            </a:r>
            <a:r>
              <a:rPr lang="en-US" sz="2800" kern="100" dirty="0"/>
              <a:t>Payments or reimbursements for work-related travel other than from FSU, a governmental agency, or research sponsor</a:t>
            </a:r>
            <a:endParaRPr lang="en-US" sz="2800" kern="100" dirty="0">
              <a:ea typeface="Aptos" panose="020B0004020202020204" pitchFamily="34" charset="0"/>
              <a:cs typeface="Times New Roman" panose="02020603050405020304" pitchFamily="18" charset="0"/>
            </a:endParaRPr>
          </a:p>
          <a:p>
            <a:pPr fontAlgn="t"/>
            <a:endParaRPr lang="en-US" dirty="0"/>
          </a:p>
          <a:p>
            <a:endParaRPr lang="en-US" dirty="0"/>
          </a:p>
        </p:txBody>
      </p:sp>
    </p:spTree>
    <p:extLst>
      <p:ext uri="{BB962C8B-B14F-4D97-AF65-F5344CB8AC3E}">
        <p14:creationId xmlns:p14="http://schemas.microsoft.com/office/powerpoint/2010/main" val="287849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3">
            <a:extLst>
              <a:ext uri="{FF2B5EF4-FFF2-40B4-BE49-F238E27FC236}">
                <a16:creationId xmlns:a16="http://schemas.microsoft.com/office/drawing/2014/main" id="{8ECD5A4C-D772-F1BE-BFBF-5019B2E50FF5}"/>
              </a:ext>
            </a:extLst>
          </p:cNvPr>
          <p:cNvSpPr>
            <a:spLocks noGrp="1"/>
          </p:cNvSpPr>
          <p:nvPr>
            <p:ph type="title"/>
          </p:nvPr>
        </p:nvSpPr>
        <p:spPr>
          <a:xfrm>
            <a:off x="840036" y="1371600"/>
            <a:ext cx="10515600" cy="761999"/>
          </a:xfrm>
        </p:spPr>
        <p:txBody>
          <a:bodyPr/>
          <a:lstStyle/>
          <a:p>
            <a:r>
              <a:rPr lang="en-US"/>
              <a:t>Opening Remarks</a:t>
            </a:r>
          </a:p>
        </p:txBody>
      </p:sp>
      <p:sp>
        <p:nvSpPr>
          <p:cNvPr id="4" name="Text Placeholder 3"/>
          <p:cNvSpPr>
            <a:spLocks noGrp="1"/>
          </p:cNvSpPr>
          <p:nvPr>
            <p:ph type="body" sz="quarter" idx="12"/>
          </p:nvPr>
        </p:nvSpPr>
        <p:spPr>
          <a:xfrm>
            <a:off x="812494" y="2971800"/>
            <a:ext cx="10566400" cy="1905000"/>
          </a:xfrm>
        </p:spPr>
        <p:txBody>
          <a:bodyPr lIns="91440" tIns="45720" rIns="91440" bIns="45720" anchor="t"/>
          <a:lstStyle/>
          <a:p>
            <a:pPr algn="ctr"/>
            <a:r>
              <a:rPr lang="en-US" sz="3600">
                <a:solidFill>
                  <a:srgbClr val="782F40"/>
                </a:solidFill>
              </a:rPr>
              <a:t>Renisha Gibbs</a:t>
            </a:r>
          </a:p>
          <a:p>
            <a:pPr algn="ctr"/>
            <a:r>
              <a:rPr lang="en-US" sz="3600" i="1">
                <a:solidFill>
                  <a:srgbClr val="782F40"/>
                </a:solidFill>
              </a:rPr>
              <a:t>Associate Vice President for Human Resources</a:t>
            </a:r>
            <a:endParaRPr lang="en-US" sz="3600" i="1">
              <a:solidFill>
                <a:srgbClr val="782F40"/>
              </a:solidFill>
              <a:ea typeface="Calibri"/>
              <a:cs typeface="Calibri"/>
            </a:endParaRPr>
          </a:p>
          <a:p>
            <a:pPr algn="ctr"/>
            <a:r>
              <a:rPr lang="en-US" sz="3600" i="1">
                <a:solidFill>
                  <a:srgbClr val="782F40"/>
                </a:solidFill>
              </a:rPr>
              <a:t>Finance &amp; Administration Chief of Staff</a:t>
            </a:r>
            <a:endParaRPr lang="en-US" sz="3600" i="1">
              <a:solidFill>
                <a:srgbClr val="782F40"/>
              </a:solidFill>
              <a:ea typeface="Calibri"/>
              <a:cs typeface="Calibri"/>
            </a:endParaRPr>
          </a:p>
        </p:txBody>
      </p:sp>
    </p:spTree>
    <p:extLst>
      <p:ext uri="{BB962C8B-B14F-4D97-AF65-F5344CB8AC3E}">
        <p14:creationId xmlns:p14="http://schemas.microsoft.com/office/powerpoint/2010/main" val="1703648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46D3F-367C-7B62-F5FD-D788A0652E7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F1D1DA-F5F4-51E5-90DD-5A143900B362}"/>
              </a:ext>
            </a:extLst>
          </p:cNvPr>
          <p:cNvSpPr>
            <a:spLocks noGrp="1"/>
          </p:cNvSpPr>
          <p:nvPr>
            <p:ph type="sldNum" sz="quarter" idx="11"/>
          </p:nvPr>
        </p:nvSpPr>
        <p:spPr/>
        <p:txBody>
          <a:bodyPr/>
          <a:lstStyle/>
          <a:p>
            <a:fld id="{B808CAB8-6123-4F46-A4F1-91E8380FDB49}" type="slidenum">
              <a:rPr lang="en-US" smtClean="0"/>
              <a:t>40</a:t>
            </a:fld>
            <a:endParaRPr lang="en-US"/>
          </a:p>
        </p:txBody>
      </p:sp>
      <p:sp>
        <p:nvSpPr>
          <p:cNvPr id="4" name="Title 3">
            <a:extLst>
              <a:ext uri="{FF2B5EF4-FFF2-40B4-BE49-F238E27FC236}">
                <a16:creationId xmlns:a16="http://schemas.microsoft.com/office/drawing/2014/main" id="{825B12AB-D49C-3E66-80B8-4040C4D93733}"/>
              </a:ext>
            </a:extLst>
          </p:cNvPr>
          <p:cNvSpPr>
            <a:spLocks noGrp="1"/>
          </p:cNvSpPr>
          <p:nvPr>
            <p:ph type="title"/>
          </p:nvPr>
        </p:nvSpPr>
        <p:spPr/>
        <p:txBody>
          <a:bodyPr>
            <a:normAutofit fontScale="90000"/>
          </a:bodyPr>
          <a:lstStyle/>
          <a:p>
            <a:r>
              <a:rPr lang="en-US" dirty="0">
                <a:solidFill>
                  <a:srgbClr val="783041"/>
                </a:solidFill>
              </a:rPr>
              <a:t>Types of Outside Activity that Should be Disclosed via CAMS (2)</a:t>
            </a:r>
            <a:endParaRPr lang="en-US" dirty="0"/>
          </a:p>
        </p:txBody>
      </p:sp>
      <p:sp>
        <p:nvSpPr>
          <p:cNvPr id="3" name="Content Placeholder 2">
            <a:extLst>
              <a:ext uri="{FF2B5EF4-FFF2-40B4-BE49-F238E27FC236}">
                <a16:creationId xmlns:a16="http://schemas.microsoft.com/office/drawing/2014/main" id="{C6F3AD66-A845-2156-95BB-D3D3D5315A88}"/>
              </a:ext>
            </a:extLst>
          </p:cNvPr>
          <p:cNvSpPr>
            <a:spLocks noGrp="1"/>
          </p:cNvSpPr>
          <p:nvPr>
            <p:ph sz="quarter" idx="12"/>
          </p:nvPr>
        </p:nvSpPr>
        <p:spPr>
          <a:xfrm>
            <a:off x="609601" y="2133600"/>
            <a:ext cx="10972799" cy="4724399"/>
          </a:xfrm>
        </p:spPr>
        <p:txBody>
          <a:bodyPr/>
          <a:lstStyle/>
          <a:p>
            <a:pPr fontAlgn="t"/>
            <a:r>
              <a:rPr lang="en-US" sz="2800" b="1" dirty="0"/>
              <a:t>Board Service </a:t>
            </a:r>
            <a:r>
              <a:rPr lang="en-US" sz="2800" dirty="0"/>
              <a:t>- </a:t>
            </a:r>
            <a:r>
              <a:rPr lang="en-US" sz="2800" kern="100" dirty="0"/>
              <a:t>Service on a Board of Directors of a nonprofit or for-profit entity </a:t>
            </a:r>
            <a:endParaRPr lang="en-US" sz="2800" dirty="0"/>
          </a:p>
          <a:p>
            <a:pPr fontAlgn="t"/>
            <a:r>
              <a:rPr lang="en-US" sz="2800" b="1" dirty="0"/>
              <a:t>Outside Employment </a:t>
            </a:r>
            <a:r>
              <a:rPr lang="en-US" sz="2800" dirty="0"/>
              <a:t>- </a:t>
            </a:r>
            <a:r>
              <a:rPr lang="en-US" sz="2800" kern="100" dirty="0"/>
              <a:t>Compensated employment external to FSU</a:t>
            </a:r>
            <a:endParaRPr lang="en-US" sz="2800" dirty="0"/>
          </a:p>
          <a:p>
            <a:pPr fontAlgn="t"/>
            <a:r>
              <a:rPr lang="en-US" sz="2800" b="1" dirty="0"/>
              <a:t>Other Appointments </a:t>
            </a:r>
            <a:r>
              <a:rPr lang="en-US" sz="2800" dirty="0"/>
              <a:t>- </a:t>
            </a:r>
            <a:r>
              <a:rPr lang="en-US" sz="2800" kern="100" dirty="0"/>
              <a:t>Compensated or uncompensated (appointments, fellowships, courtesy positions outside of FSU)</a:t>
            </a:r>
            <a:endParaRPr lang="en-US" sz="2800" dirty="0"/>
          </a:p>
          <a:p>
            <a:pPr fontAlgn="t"/>
            <a:r>
              <a:rPr lang="en-US" sz="2800" b="1" dirty="0"/>
              <a:t>Honoraria</a:t>
            </a:r>
            <a:r>
              <a:rPr lang="en-US" sz="2800" dirty="0"/>
              <a:t> - </a:t>
            </a:r>
            <a:r>
              <a:rPr lang="en-US" sz="2800" kern="100" dirty="0"/>
              <a:t>Payment of an honorarium that exceeds $5,000 or honoraria from a single entity that total more $10,000 in a calendar year</a:t>
            </a:r>
          </a:p>
          <a:p>
            <a:pPr marL="0" indent="0" fontAlgn="t">
              <a:buNone/>
            </a:pPr>
            <a:endParaRPr lang="en-US" sz="2000" spc="-5" dirty="0">
              <a:solidFill>
                <a:prstClr val="black"/>
              </a:solidFill>
              <a:cs typeface="Calibri" panose="020F0502020204030204" pitchFamily="34" charset="0"/>
            </a:endParaRPr>
          </a:p>
          <a:p>
            <a:pPr marL="0" indent="0" fontAlgn="t">
              <a:buNone/>
            </a:pPr>
            <a:r>
              <a:rPr lang="en-US" sz="2000" spc="-5" dirty="0">
                <a:solidFill>
                  <a:prstClr val="black"/>
                </a:solidFill>
                <a:cs typeface="Calibri" panose="020F0502020204030204" pitchFamily="34" charset="0"/>
              </a:rPr>
              <a:t>Additional guidance on what does and does not constitute Reportable Outside Activities may be found in Article 19 and Appendix K of the </a:t>
            </a:r>
            <a:r>
              <a:rPr lang="en-US" sz="2000" spc="-5" dirty="0">
                <a:solidFill>
                  <a:prstClr val="black"/>
                </a:solidFill>
                <a:cs typeface="Calibri" panose="020F0502020204030204" pitchFamily="34" charset="0"/>
                <a:hlinkClick r:id="rId3"/>
              </a:rPr>
              <a:t>UFF-FSU CBA</a:t>
            </a:r>
            <a:r>
              <a:rPr lang="en-US" sz="2000" spc="-5" dirty="0">
                <a:solidFill>
                  <a:prstClr val="black"/>
                </a:solidFill>
                <a:cs typeface="Calibri" panose="020F0502020204030204" pitchFamily="34" charset="0"/>
              </a:rPr>
              <a:t>, the FSU Faculty Handbook, and specific guidance provided by your College or Department. </a:t>
            </a:r>
          </a:p>
          <a:p>
            <a:pPr fontAlgn="t"/>
            <a:endParaRPr lang="en-US" sz="2800" kern="100" dirty="0">
              <a:ea typeface="Aptos" panose="020B0004020202020204" pitchFamily="34" charset="0"/>
              <a:cs typeface="Times New Roman" panose="02020603050405020304" pitchFamily="18" charset="0"/>
            </a:endParaRPr>
          </a:p>
          <a:p>
            <a:pPr fontAlgn="t"/>
            <a:endParaRPr lang="en-US" dirty="0"/>
          </a:p>
          <a:p>
            <a:endParaRPr lang="en-US" dirty="0"/>
          </a:p>
        </p:txBody>
      </p:sp>
    </p:spTree>
    <p:extLst>
      <p:ext uri="{BB962C8B-B14F-4D97-AF65-F5344CB8AC3E}">
        <p14:creationId xmlns:p14="http://schemas.microsoft.com/office/powerpoint/2010/main" val="340752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255F6-EE07-78DB-EE0F-64DF20B9FED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F5BD98-9B8F-6B0B-4085-1C57091EBFC2}"/>
              </a:ext>
            </a:extLst>
          </p:cNvPr>
          <p:cNvSpPr>
            <a:spLocks noGrp="1"/>
          </p:cNvSpPr>
          <p:nvPr>
            <p:ph type="sldNum" sz="quarter" idx="11"/>
          </p:nvPr>
        </p:nvSpPr>
        <p:spPr/>
        <p:txBody>
          <a:bodyPr/>
          <a:lstStyle/>
          <a:p>
            <a:fld id="{B808CAB8-6123-4F46-A4F1-91E8380FDB49}" type="slidenum">
              <a:rPr lang="en-US" smtClean="0"/>
              <a:t>41</a:t>
            </a:fld>
            <a:endParaRPr lang="en-US"/>
          </a:p>
        </p:txBody>
      </p:sp>
      <p:sp>
        <p:nvSpPr>
          <p:cNvPr id="4" name="Title 3">
            <a:extLst>
              <a:ext uri="{FF2B5EF4-FFF2-40B4-BE49-F238E27FC236}">
                <a16:creationId xmlns:a16="http://schemas.microsoft.com/office/drawing/2014/main" id="{BC61872D-B6BC-0EDB-74D0-505FA8ECD710}"/>
              </a:ext>
            </a:extLst>
          </p:cNvPr>
          <p:cNvSpPr>
            <a:spLocks noGrp="1"/>
          </p:cNvSpPr>
          <p:nvPr>
            <p:ph type="title"/>
          </p:nvPr>
        </p:nvSpPr>
        <p:spPr/>
        <p:txBody>
          <a:bodyPr/>
          <a:lstStyle/>
          <a:p>
            <a:r>
              <a:rPr lang="en-US"/>
              <a:t>What Happens if a COI or COC is Identified?</a:t>
            </a:r>
          </a:p>
        </p:txBody>
      </p:sp>
      <p:sp>
        <p:nvSpPr>
          <p:cNvPr id="3" name="Content Placeholder 2">
            <a:extLst>
              <a:ext uri="{FF2B5EF4-FFF2-40B4-BE49-F238E27FC236}">
                <a16:creationId xmlns:a16="http://schemas.microsoft.com/office/drawing/2014/main" id="{D4DB9849-C809-18B4-A9BA-819F8E1EADCA}"/>
              </a:ext>
            </a:extLst>
          </p:cNvPr>
          <p:cNvSpPr>
            <a:spLocks noGrp="1"/>
          </p:cNvSpPr>
          <p:nvPr>
            <p:ph sz="quarter" idx="12"/>
          </p:nvPr>
        </p:nvSpPr>
        <p:spPr/>
        <p:txBody>
          <a:bodyPr/>
          <a:lstStyle/>
          <a:p>
            <a:r>
              <a:rPr lang="en-US" spc="-5">
                <a:latin typeface="+mj-lt"/>
              </a:rPr>
              <a:t>In most cases where a COI/COC is identified, we will work with you and your College to </a:t>
            </a:r>
            <a:r>
              <a:rPr lang="en-US" i="1" spc="-5">
                <a:latin typeface="+mj-lt"/>
              </a:rPr>
              <a:t>reduce, manage, or eliminate</a:t>
            </a:r>
            <a:r>
              <a:rPr lang="en-US" spc="-5">
                <a:latin typeface="+mj-lt"/>
              </a:rPr>
              <a:t> it. Examples</a:t>
            </a:r>
            <a:r>
              <a:rPr lang="en-US" spc="-25">
                <a:latin typeface="+mj-lt"/>
              </a:rPr>
              <a:t> </a:t>
            </a:r>
            <a:r>
              <a:rPr lang="en-US">
                <a:latin typeface="+mj-lt"/>
              </a:rPr>
              <a:t>of</a:t>
            </a:r>
            <a:r>
              <a:rPr lang="en-US" spc="-30">
                <a:latin typeface="+mj-lt"/>
              </a:rPr>
              <a:t> </a:t>
            </a:r>
            <a:r>
              <a:rPr lang="en-US">
                <a:latin typeface="+mj-lt"/>
              </a:rPr>
              <a:t>reduction, management, and elimination strategies include: </a:t>
            </a:r>
          </a:p>
          <a:p>
            <a:pPr lvl="1"/>
            <a:r>
              <a:rPr lang="en-US"/>
              <a:t>Reduction of proposed hours (in cases of COC)</a:t>
            </a:r>
          </a:p>
          <a:p>
            <a:pPr lvl="1"/>
            <a:r>
              <a:rPr lang="en-US"/>
              <a:t>Assessment of whether a statutory exception is present </a:t>
            </a:r>
          </a:p>
          <a:p>
            <a:pPr lvl="1"/>
            <a:r>
              <a:rPr lang="en-US"/>
              <a:t>Adjustment of reporting or supervisory lines</a:t>
            </a:r>
          </a:p>
          <a:p>
            <a:pPr lvl="1"/>
            <a:r>
              <a:rPr lang="en-US"/>
              <a:t>Use of a Management Plan</a:t>
            </a:r>
          </a:p>
        </p:txBody>
      </p:sp>
    </p:spTree>
    <p:extLst>
      <p:ext uri="{BB962C8B-B14F-4D97-AF65-F5344CB8AC3E}">
        <p14:creationId xmlns:p14="http://schemas.microsoft.com/office/powerpoint/2010/main" val="3197721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F92E7D-D525-11FB-60CB-557D6E30185C}"/>
              </a:ext>
            </a:extLst>
          </p:cNvPr>
          <p:cNvSpPr>
            <a:spLocks noGrp="1"/>
          </p:cNvSpPr>
          <p:nvPr>
            <p:ph type="sldNum" sz="quarter" idx="11"/>
          </p:nvPr>
        </p:nvSpPr>
        <p:spPr/>
        <p:txBody>
          <a:bodyPr/>
          <a:lstStyle/>
          <a:p>
            <a:fld id="{B808CAB8-6123-4F46-A4F1-91E8380FDB49}" type="slidenum">
              <a:rPr lang="en-US" smtClean="0"/>
              <a:t>42</a:t>
            </a:fld>
            <a:endParaRPr lang="en-US"/>
          </a:p>
        </p:txBody>
      </p:sp>
      <p:sp>
        <p:nvSpPr>
          <p:cNvPr id="4" name="Title 3">
            <a:extLst>
              <a:ext uri="{FF2B5EF4-FFF2-40B4-BE49-F238E27FC236}">
                <a16:creationId xmlns:a16="http://schemas.microsoft.com/office/drawing/2014/main" id="{D767AE36-A68C-203C-44E1-BCA5EAD291DF}"/>
              </a:ext>
            </a:extLst>
          </p:cNvPr>
          <p:cNvSpPr>
            <a:spLocks noGrp="1"/>
          </p:cNvSpPr>
          <p:nvPr>
            <p:ph type="title"/>
          </p:nvPr>
        </p:nvSpPr>
        <p:spPr/>
        <p:txBody>
          <a:bodyPr/>
          <a:lstStyle/>
          <a:p>
            <a:r>
              <a:rPr lang="en-US" dirty="0"/>
              <a:t>What Happens if a COI or COC is Identified? (2)</a:t>
            </a:r>
          </a:p>
        </p:txBody>
      </p:sp>
      <p:sp>
        <p:nvSpPr>
          <p:cNvPr id="3" name="Content Placeholder 2">
            <a:extLst>
              <a:ext uri="{FF2B5EF4-FFF2-40B4-BE49-F238E27FC236}">
                <a16:creationId xmlns:a16="http://schemas.microsoft.com/office/drawing/2014/main" id="{6F70353C-E689-CEB1-02C8-5A7E5AFCEBDF}"/>
              </a:ext>
            </a:extLst>
          </p:cNvPr>
          <p:cNvSpPr>
            <a:spLocks noGrp="1"/>
          </p:cNvSpPr>
          <p:nvPr>
            <p:ph sz="quarter" idx="12"/>
          </p:nvPr>
        </p:nvSpPr>
        <p:spPr/>
        <p:txBody>
          <a:bodyPr/>
          <a:lstStyle/>
          <a:p>
            <a:r>
              <a:rPr lang="en-US"/>
              <a:t>The OCE works with RISE, Procurements, Contracts, HR, and others to actively identify and mitigate COIs/COCs to facilitate entrepreneurialism in full compliance with Florida law, Federal regulations, and FSU policies. </a:t>
            </a:r>
          </a:p>
          <a:p>
            <a:pPr marL="0" indent="0">
              <a:buNone/>
            </a:pPr>
            <a:endParaRPr lang="en-US"/>
          </a:p>
        </p:txBody>
      </p:sp>
    </p:spTree>
    <p:extLst>
      <p:ext uri="{BB962C8B-B14F-4D97-AF65-F5344CB8AC3E}">
        <p14:creationId xmlns:p14="http://schemas.microsoft.com/office/powerpoint/2010/main" val="1495149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0674D7-9871-C084-C8EB-7F67F51E0CD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a:extLst>
              <a:ext uri="{FF2B5EF4-FFF2-40B4-BE49-F238E27FC236}">
                <a16:creationId xmlns:a16="http://schemas.microsoft.com/office/drawing/2014/main" id="{E4CE825D-7845-BA94-EDC7-6459DAEABAC5}"/>
              </a:ext>
            </a:extLst>
          </p:cNvPr>
          <p:cNvSpPr>
            <a:spLocks noGrp="1"/>
          </p:cNvSpPr>
          <p:nvPr>
            <p:ph type="title"/>
          </p:nvPr>
        </p:nvSpPr>
        <p:spPr/>
        <p:txBody>
          <a:bodyPr/>
          <a:lstStyle/>
          <a:p>
            <a:r>
              <a:rPr lang="en-US"/>
              <a:t>Compliance Specialists are Here to Help! </a:t>
            </a:r>
          </a:p>
        </p:txBody>
      </p:sp>
      <p:sp>
        <p:nvSpPr>
          <p:cNvPr id="3" name="Content Placeholder 2">
            <a:extLst>
              <a:ext uri="{FF2B5EF4-FFF2-40B4-BE49-F238E27FC236}">
                <a16:creationId xmlns:a16="http://schemas.microsoft.com/office/drawing/2014/main" id="{B79EE902-979E-3124-2E51-54407F428767}"/>
              </a:ext>
            </a:extLst>
          </p:cNvPr>
          <p:cNvSpPr>
            <a:spLocks noGrp="1"/>
          </p:cNvSpPr>
          <p:nvPr>
            <p:ph sz="quarter" idx="12"/>
          </p:nvPr>
        </p:nvSpPr>
        <p:spPr>
          <a:xfrm>
            <a:off x="838200" y="2133600"/>
            <a:ext cx="10972800" cy="4222750"/>
          </a:xfrm>
        </p:spPr>
        <p:txBody>
          <a:bodyPr/>
          <a:lstStyle/>
          <a:p>
            <a:pPr defTabSz="457200">
              <a:spcBef>
                <a:spcPts val="0"/>
              </a:spcBef>
              <a:defRPr/>
            </a:pPr>
            <a:r>
              <a:rPr lang="en-US">
                <a:solidFill>
                  <a:prstClr val="black"/>
                </a:solidFill>
                <a:cs typeface="Calibri" panose="020F0502020204030204" pitchFamily="34" charset="0"/>
              </a:rPr>
              <a:t>For Questions About COI/COC</a:t>
            </a:r>
          </a:p>
          <a:p>
            <a:pPr lvl="1" defTabSz="457200">
              <a:spcBef>
                <a:spcPts val="0"/>
              </a:spcBef>
              <a:defRPr/>
            </a:pPr>
            <a:r>
              <a:rPr lang="en-US">
                <a:solidFill>
                  <a:prstClr val="black"/>
                </a:solidFill>
                <a:cs typeface="Calibri" panose="020F0502020204030204" pitchFamily="34" charset="0"/>
              </a:rPr>
              <a:t>Office of Compliance and Ethics </a:t>
            </a:r>
            <a:r>
              <a:rPr lang="en-US">
                <a:solidFill>
                  <a:prstClr val="black"/>
                </a:solidFill>
                <a:cs typeface="Calibri" panose="020F0502020204030204" pitchFamily="34" charset="0"/>
                <a:hlinkClick r:id="rId2"/>
              </a:rPr>
              <a:t>compliance@fsu.edu</a:t>
            </a:r>
            <a:r>
              <a:rPr lang="en-US">
                <a:solidFill>
                  <a:prstClr val="black"/>
                </a:solidFill>
                <a:cs typeface="Calibri" panose="020F0502020204030204" pitchFamily="34" charset="0"/>
              </a:rPr>
              <a:t>  </a:t>
            </a:r>
          </a:p>
          <a:p>
            <a:pPr marL="457200" lvl="1" indent="0" defTabSz="457200">
              <a:spcBef>
                <a:spcPts val="0"/>
              </a:spcBef>
              <a:buNone/>
              <a:defRPr/>
            </a:pPr>
            <a:endParaRPr lang="en-US" sz="2000">
              <a:solidFill>
                <a:prstClr val="black"/>
              </a:solidFill>
              <a:cs typeface="Calibri" panose="020F0502020204030204" pitchFamily="34" charset="0"/>
            </a:endParaRPr>
          </a:p>
          <a:p>
            <a:pPr defTabSz="457200">
              <a:spcBef>
                <a:spcPts val="0"/>
              </a:spcBef>
              <a:defRPr/>
            </a:pPr>
            <a:r>
              <a:rPr lang="en-US">
                <a:solidFill>
                  <a:prstClr val="black"/>
                </a:solidFill>
                <a:cs typeface="Calibri" panose="020F0502020204030204" pitchFamily="34" charset="0"/>
              </a:rPr>
              <a:t>For Questions About CAMS Access/Use and Disclosure of Outside Activity</a:t>
            </a:r>
          </a:p>
          <a:p>
            <a:pPr lvl="1" defTabSz="457200">
              <a:spcBef>
                <a:spcPts val="0"/>
              </a:spcBef>
              <a:defRPr/>
            </a:pPr>
            <a:r>
              <a:rPr lang="en-US">
                <a:solidFill>
                  <a:prstClr val="black"/>
                </a:solidFill>
                <a:cs typeface="Calibri" panose="020F0502020204030204" pitchFamily="34" charset="0"/>
                <a:hlinkClick r:id="rId3"/>
              </a:rPr>
              <a:t>CAMS@fsu.edu</a:t>
            </a:r>
            <a:r>
              <a:rPr lang="en-US">
                <a:solidFill>
                  <a:prstClr val="black"/>
                </a:solidFill>
                <a:cs typeface="Calibri" panose="020F0502020204030204" pitchFamily="34" charset="0"/>
              </a:rPr>
              <a:t>  </a:t>
            </a:r>
          </a:p>
          <a:p>
            <a:pPr lvl="2" defTabSz="457200">
              <a:spcBef>
                <a:spcPts val="0"/>
              </a:spcBef>
              <a:defRPr/>
            </a:pPr>
            <a:r>
              <a:rPr lang="en-US">
                <a:solidFill>
                  <a:prstClr val="black"/>
                </a:solidFill>
                <a:cs typeface="Calibri" panose="020F0502020204030204" pitchFamily="34" charset="0"/>
              </a:rPr>
              <a:t>Rainey Basinger, CAMS Specialist </a:t>
            </a:r>
          </a:p>
          <a:p>
            <a:r>
              <a:rPr lang="en-US"/>
              <a:t>Research Related COI/COC Questions: </a:t>
            </a:r>
          </a:p>
          <a:p>
            <a:pPr lvl="1"/>
            <a:r>
              <a:rPr lang="en-US"/>
              <a:t>Research Integrity, Security, and Ethics </a:t>
            </a:r>
            <a:r>
              <a:rPr lang="en-US">
                <a:hlinkClick r:id="rId4"/>
              </a:rPr>
              <a:t>research-compliance@fsu.edu</a:t>
            </a:r>
            <a:r>
              <a:rPr lang="en-US"/>
              <a:t> </a:t>
            </a:r>
          </a:p>
          <a:p>
            <a:endParaRPr lang="en-US"/>
          </a:p>
          <a:p>
            <a:endParaRPr lang="en-US"/>
          </a:p>
        </p:txBody>
      </p:sp>
    </p:spTree>
    <p:extLst>
      <p:ext uri="{BB962C8B-B14F-4D97-AF65-F5344CB8AC3E}">
        <p14:creationId xmlns:p14="http://schemas.microsoft.com/office/powerpoint/2010/main" val="678839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808CAB8-6123-4F46-A4F1-91E8380FDB49}" type="slidenum">
              <a:rPr lang="en-US" smtClean="0"/>
              <a:t>44</a:t>
            </a:fld>
            <a:endParaRPr lang="en-US"/>
          </a:p>
        </p:txBody>
      </p:sp>
      <p:sp>
        <p:nvSpPr>
          <p:cNvPr id="4" name="Title 3"/>
          <p:cNvSpPr>
            <a:spLocks noGrp="1"/>
          </p:cNvSpPr>
          <p:nvPr>
            <p:ph type="title"/>
          </p:nvPr>
        </p:nvSpPr>
        <p:spPr>
          <a:xfrm>
            <a:off x="0" y="1295402"/>
            <a:ext cx="12192000" cy="761999"/>
          </a:xfrm>
        </p:spPr>
        <p:txBody>
          <a:bodyPr/>
          <a:lstStyle/>
          <a:p>
            <a:r>
              <a:rPr lang="en-US"/>
              <a:t>Employment-Based Immigration</a:t>
            </a:r>
          </a:p>
        </p:txBody>
      </p:sp>
      <p:sp>
        <p:nvSpPr>
          <p:cNvPr id="6" name="Subtitle 5"/>
          <p:cNvSpPr>
            <a:spLocks noGrp="1"/>
          </p:cNvSpPr>
          <p:nvPr>
            <p:ph type="body" sz="quarter" idx="12"/>
          </p:nvPr>
        </p:nvSpPr>
        <p:spPr>
          <a:xfrm>
            <a:off x="0" y="2760600"/>
            <a:ext cx="12192000" cy="1905000"/>
          </a:xfrm>
        </p:spPr>
        <p:txBody>
          <a:bodyPr>
            <a:normAutofit lnSpcReduction="10000"/>
          </a:bodyPr>
          <a:lstStyle/>
          <a:p>
            <a:pPr algn="ctr"/>
            <a:r>
              <a:rPr lang="en-US" sz="3600">
                <a:solidFill>
                  <a:srgbClr val="782F40"/>
                </a:solidFill>
              </a:rPr>
              <a:t>Leslie Crosdale</a:t>
            </a:r>
          </a:p>
          <a:p>
            <a:pPr algn="ctr"/>
            <a:r>
              <a:rPr lang="en-US" sz="3600" i="1">
                <a:solidFill>
                  <a:srgbClr val="782F40"/>
                </a:solidFill>
              </a:rPr>
              <a:t>Associate General Counsel </a:t>
            </a:r>
          </a:p>
          <a:p>
            <a:pPr algn="ctr"/>
            <a:r>
              <a:rPr lang="en-US" sz="3600" i="1">
                <a:solidFill>
                  <a:srgbClr val="782F40"/>
                </a:solidFill>
              </a:rPr>
              <a:t>Office of General Counsel</a:t>
            </a:r>
          </a:p>
        </p:txBody>
      </p:sp>
    </p:spTree>
    <p:extLst>
      <p:ext uri="{BB962C8B-B14F-4D97-AF65-F5344CB8AC3E}">
        <p14:creationId xmlns:p14="http://schemas.microsoft.com/office/powerpoint/2010/main" val="1558803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808CAB8-6123-4F46-A4F1-91E8380FDB49}" type="slidenum">
              <a:rPr lang="en-US" smtClean="0"/>
              <a:t>45</a:t>
            </a:fld>
            <a:endParaRPr lang="en-US"/>
          </a:p>
        </p:txBody>
      </p:sp>
      <p:sp>
        <p:nvSpPr>
          <p:cNvPr id="2" name="Title 1"/>
          <p:cNvSpPr>
            <a:spLocks noGrp="1"/>
          </p:cNvSpPr>
          <p:nvPr>
            <p:ph type="title"/>
          </p:nvPr>
        </p:nvSpPr>
        <p:spPr>
          <a:xfrm>
            <a:off x="114300" y="1004887"/>
            <a:ext cx="11963400" cy="852488"/>
          </a:xfrm>
        </p:spPr>
        <p:txBody>
          <a:bodyPr>
            <a:noAutofit/>
          </a:bodyPr>
          <a:lstStyle/>
          <a:p>
            <a:r>
              <a:rPr lang="en-US"/>
              <a:t>Florida Board of Governors Amendment to BOG Regulation 1.001, University Board of Trustees Powers and Duties</a:t>
            </a:r>
          </a:p>
        </p:txBody>
      </p:sp>
      <p:sp>
        <p:nvSpPr>
          <p:cNvPr id="5" name="Content Placeholder 4"/>
          <p:cNvSpPr>
            <a:spLocks noGrp="1"/>
          </p:cNvSpPr>
          <p:nvPr>
            <p:ph sz="quarter" idx="12"/>
          </p:nvPr>
        </p:nvSpPr>
        <p:spPr>
          <a:xfrm>
            <a:off x="828263" y="2494561"/>
            <a:ext cx="10536120" cy="4222750"/>
          </a:xfrm>
        </p:spPr>
        <p:txBody>
          <a:bodyPr lIns="91440" tIns="45720" rIns="91440" bIns="45720" anchor="t"/>
          <a:lstStyle/>
          <a:p>
            <a:r>
              <a:rPr lang="en-US" b="1">
                <a:latin typeface="+mj-lt"/>
              </a:rPr>
              <a:t>BOG 1.001(5)(h-i): </a:t>
            </a:r>
            <a:r>
              <a:rPr lang="en-US">
                <a:latin typeface="+mj-lt"/>
              </a:rPr>
              <a:t>Amended the regulation to address the use of the H-1B program in universities’ personnel programs</a:t>
            </a:r>
          </a:p>
          <a:p>
            <a:pPr lvl="1"/>
            <a:r>
              <a:rPr lang="en-US">
                <a:latin typeface="+mj-lt"/>
              </a:rPr>
              <a:t>(h) Each board of trustees shall not utilize the H-1B program in its personnel program to hire any new employees through January 5, 2027 </a:t>
            </a:r>
            <a:endParaRPr lang="en-US">
              <a:latin typeface="+mj-lt"/>
              <a:ea typeface="Calibri"/>
              <a:cs typeface="Calibri"/>
            </a:endParaRPr>
          </a:p>
          <a:p>
            <a:pPr lvl="1"/>
            <a:r>
              <a:rPr lang="en-US">
                <a:latin typeface="+mj-lt"/>
              </a:rPr>
              <a:t>(</a:t>
            </a:r>
            <a:r>
              <a:rPr lang="en-US" err="1">
                <a:latin typeface="+mj-lt"/>
              </a:rPr>
              <a:t>i</a:t>
            </a:r>
            <a:r>
              <a:rPr lang="en-US">
                <a:latin typeface="+mj-lt"/>
              </a:rPr>
              <a:t>) Each board of trustees personnel program must not discriminate on the basis of race, color, religion, or sex </a:t>
            </a:r>
            <a:endParaRPr lang="en-US">
              <a:latin typeface="+mj-lt"/>
              <a:ea typeface="Calibri"/>
              <a:cs typeface="Calibri"/>
            </a:endParaRPr>
          </a:p>
          <a:p>
            <a:endParaRPr lang="en-US"/>
          </a:p>
        </p:txBody>
      </p:sp>
    </p:spTree>
    <p:extLst>
      <p:ext uri="{BB962C8B-B14F-4D97-AF65-F5344CB8AC3E}">
        <p14:creationId xmlns:p14="http://schemas.microsoft.com/office/powerpoint/2010/main" val="3728011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86D61-D2E2-34C0-2E22-420EE962043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59AEFF-FB48-9E96-1FAD-FE3B733F30C6}"/>
              </a:ext>
            </a:extLst>
          </p:cNvPr>
          <p:cNvSpPr>
            <a:spLocks noGrp="1"/>
          </p:cNvSpPr>
          <p:nvPr>
            <p:ph type="sldNum" sz="quarter" idx="11"/>
          </p:nvPr>
        </p:nvSpPr>
        <p:spPr/>
        <p:txBody>
          <a:bodyPr/>
          <a:lstStyle/>
          <a:p>
            <a:fld id="{B808CAB8-6123-4F46-A4F1-91E8380FDB49}" type="slidenum">
              <a:rPr lang="en-US" smtClean="0"/>
              <a:t>46</a:t>
            </a:fld>
            <a:endParaRPr lang="en-US"/>
          </a:p>
        </p:txBody>
      </p:sp>
      <p:sp>
        <p:nvSpPr>
          <p:cNvPr id="2" name="Title 1">
            <a:extLst>
              <a:ext uri="{FF2B5EF4-FFF2-40B4-BE49-F238E27FC236}">
                <a16:creationId xmlns:a16="http://schemas.microsoft.com/office/drawing/2014/main" id="{2028A8F5-430E-9802-D717-28430F44B211}"/>
              </a:ext>
            </a:extLst>
          </p:cNvPr>
          <p:cNvSpPr>
            <a:spLocks noGrp="1"/>
          </p:cNvSpPr>
          <p:nvPr>
            <p:ph type="title"/>
          </p:nvPr>
        </p:nvSpPr>
        <p:spPr>
          <a:xfrm>
            <a:off x="609600" y="1126669"/>
            <a:ext cx="10972800" cy="852488"/>
          </a:xfrm>
        </p:spPr>
        <p:txBody>
          <a:bodyPr>
            <a:normAutofit/>
          </a:bodyPr>
          <a:lstStyle/>
          <a:p>
            <a:r>
              <a:rPr lang="en-US"/>
              <a:t>H-1B BOG Regulation</a:t>
            </a:r>
          </a:p>
        </p:txBody>
      </p:sp>
      <p:sp>
        <p:nvSpPr>
          <p:cNvPr id="7" name="Content Placeholder 3">
            <a:extLst>
              <a:ext uri="{FF2B5EF4-FFF2-40B4-BE49-F238E27FC236}">
                <a16:creationId xmlns:a16="http://schemas.microsoft.com/office/drawing/2014/main" id="{77D807E6-CB29-7D5B-A7D9-E724EC08A9CD}"/>
              </a:ext>
            </a:extLst>
          </p:cNvPr>
          <p:cNvSpPr txBox="1">
            <a:spLocks/>
          </p:cNvSpPr>
          <p:nvPr/>
        </p:nvSpPr>
        <p:spPr>
          <a:xfrm>
            <a:off x="609600" y="1886712"/>
            <a:ext cx="10972800" cy="4739759"/>
          </a:xfrm>
          <a:prstGeom prst="rect">
            <a:avLst/>
          </a:prstGeom>
          <a:noFill/>
        </p:spPr>
        <p:txBody>
          <a:bodyPr wrap="square"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Does not prohibit hiring new employees in </a:t>
            </a:r>
            <a:r>
              <a:rPr lang="en-US" b="1" dirty="0"/>
              <a:t>any other visa category </a:t>
            </a:r>
            <a:r>
              <a:rPr lang="en-US" dirty="0"/>
              <a:t>(ONLY prohibits hiring new employees in the H-1B category) </a:t>
            </a:r>
          </a:p>
          <a:p>
            <a:r>
              <a:rPr lang="en-US" dirty="0"/>
              <a:t>Does not prohibit H-1B amendments, extensions, or changes of status from F-1/J-1 to H-1B for </a:t>
            </a:r>
            <a:r>
              <a:rPr lang="en-US" b="1" i="1" dirty="0"/>
              <a:t>current</a:t>
            </a:r>
            <a:r>
              <a:rPr lang="en-US" dirty="0"/>
              <a:t> FSU employees</a:t>
            </a:r>
          </a:p>
          <a:p>
            <a:pPr marL="0" indent="0">
              <a:buNone/>
            </a:pPr>
            <a:endParaRPr lang="en-US" sz="1500" dirty="0"/>
          </a:p>
          <a:p>
            <a:pPr marL="0" indent="0">
              <a:buNone/>
            </a:pPr>
            <a:r>
              <a:rPr lang="en-US" sz="2800" dirty="0"/>
              <a:t>NOTE: All guidance is provided on the information that we have today and is subject to change if the BOG decides to make new/different regulations surrounding the usage of H-1Bs or other visa categories to hire personnel in our state universities</a:t>
            </a:r>
            <a:endParaRPr lang="en-US" sz="3000" dirty="0">
              <a:latin typeface="Times New Roman" panose="02020603050405020304" pitchFamily="18" charset="0"/>
            </a:endParaRPr>
          </a:p>
        </p:txBody>
      </p:sp>
    </p:spTree>
    <p:extLst>
      <p:ext uri="{BB962C8B-B14F-4D97-AF65-F5344CB8AC3E}">
        <p14:creationId xmlns:p14="http://schemas.microsoft.com/office/powerpoint/2010/main" val="3870571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77178-0F98-FA8D-C688-57FA61AA4CC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028406-C407-F827-DA26-F40CDA899F69}"/>
              </a:ext>
            </a:extLst>
          </p:cNvPr>
          <p:cNvSpPr>
            <a:spLocks noGrp="1"/>
          </p:cNvSpPr>
          <p:nvPr>
            <p:ph type="sldNum" sz="quarter" idx="11"/>
          </p:nvPr>
        </p:nvSpPr>
        <p:spPr/>
        <p:txBody>
          <a:bodyPr/>
          <a:lstStyle/>
          <a:p>
            <a:fld id="{B808CAB8-6123-4F46-A4F1-91E8380FDB49}" type="slidenum">
              <a:rPr lang="en-US" smtClean="0"/>
              <a:t>47</a:t>
            </a:fld>
            <a:endParaRPr lang="en-US"/>
          </a:p>
        </p:txBody>
      </p:sp>
      <p:sp>
        <p:nvSpPr>
          <p:cNvPr id="2" name="Title 1">
            <a:extLst>
              <a:ext uri="{FF2B5EF4-FFF2-40B4-BE49-F238E27FC236}">
                <a16:creationId xmlns:a16="http://schemas.microsoft.com/office/drawing/2014/main" id="{F34A3D39-DDFA-283C-4838-B0B48D4CDCA4}"/>
              </a:ext>
            </a:extLst>
          </p:cNvPr>
          <p:cNvSpPr>
            <a:spLocks noGrp="1"/>
          </p:cNvSpPr>
          <p:nvPr>
            <p:ph type="title"/>
          </p:nvPr>
        </p:nvSpPr>
        <p:spPr>
          <a:xfrm>
            <a:off x="0" y="987464"/>
            <a:ext cx="12192000" cy="852488"/>
          </a:xfrm>
        </p:spPr>
        <p:txBody>
          <a:bodyPr>
            <a:noAutofit/>
          </a:bodyPr>
          <a:lstStyle/>
          <a:p>
            <a:r>
              <a:rPr lang="en-US"/>
              <a:t>Options for Onboarding New International Employees</a:t>
            </a:r>
            <a:r>
              <a:rPr lang="en-US">
                <a:latin typeface="Times New Roman" panose="02020603050405020304" pitchFamily="18" charset="0"/>
              </a:rPr>
              <a:t> </a:t>
            </a:r>
          </a:p>
        </p:txBody>
      </p:sp>
      <p:sp>
        <p:nvSpPr>
          <p:cNvPr id="7" name="Content Placeholder 3">
            <a:extLst>
              <a:ext uri="{FF2B5EF4-FFF2-40B4-BE49-F238E27FC236}">
                <a16:creationId xmlns:a16="http://schemas.microsoft.com/office/drawing/2014/main" id="{87C98440-C5A8-54FC-5FAE-064C02247E7B}"/>
              </a:ext>
            </a:extLst>
          </p:cNvPr>
          <p:cNvSpPr txBox="1">
            <a:spLocks/>
          </p:cNvSpPr>
          <p:nvPr/>
        </p:nvSpPr>
        <p:spPr>
          <a:xfrm>
            <a:off x="476250" y="1918708"/>
            <a:ext cx="11830050" cy="4524315"/>
          </a:xfrm>
          <a:prstGeom prst="rect">
            <a:avLst/>
          </a:prstGeom>
          <a:noFill/>
        </p:spPr>
        <p:txBody>
          <a:bodyPr wrap="square"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F-1 OPT or STEM OPT work authorization card</a:t>
            </a:r>
          </a:p>
          <a:p>
            <a:r>
              <a:rPr lang="en-US"/>
              <a:t>J-1 Research Scholar, Professor, or Academic Training work authorization (for non-tenure track positions only)</a:t>
            </a:r>
          </a:p>
          <a:p>
            <a:r>
              <a:rPr lang="en-US"/>
              <a:t>E-3 Australian specialty occupation visa (H-1B for Australians only)</a:t>
            </a:r>
          </a:p>
          <a:p>
            <a:r>
              <a:rPr lang="en-US"/>
              <a:t>TN visa (available to employees with Canadian or Mexican citizenship) (for non-tenure track positions only)</a:t>
            </a:r>
          </a:p>
          <a:p>
            <a:r>
              <a:rPr lang="en-US"/>
              <a:t>O-1 Extraordinary Ability visa</a:t>
            </a:r>
          </a:p>
          <a:p>
            <a:r>
              <a:rPr lang="en-US"/>
              <a:t>Any valid Employment Authorization Card</a:t>
            </a:r>
            <a:endParaRPr lang="en-US" sz="3000">
              <a:latin typeface="Times New Roman" panose="02020603050405020304" pitchFamily="18" charset="0"/>
            </a:endParaRPr>
          </a:p>
        </p:txBody>
      </p:sp>
    </p:spTree>
    <p:extLst>
      <p:ext uri="{BB962C8B-B14F-4D97-AF65-F5344CB8AC3E}">
        <p14:creationId xmlns:p14="http://schemas.microsoft.com/office/powerpoint/2010/main" val="3576912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AE8743-92AB-BB5E-F8A7-DFC2F6B2E2FA}"/>
              </a:ext>
            </a:extLst>
          </p:cNvPr>
          <p:cNvSpPr>
            <a:spLocks noGrp="1"/>
          </p:cNvSpPr>
          <p:nvPr>
            <p:ph type="sldNum" sz="quarter" idx="11"/>
          </p:nvPr>
        </p:nvSpPr>
        <p:spPr/>
        <p:txBody>
          <a:bodyPr/>
          <a:lstStyle/>
          <a:p>
            <a:fld id="{B808CAB8-6123-4F46-A4F1-91E8380FDB49}" type="slidenum">
              <a:rPr lang="en-US" smtClean="0"/>
              <a:t>48</a:t>
            </a:fld>
            <a:endParaRPr lang="en-US"/>
          </a:p>
        </p:txBody>
      </p:sp>
      <p:sp>
        <p:nvSpPr>
          <p:cNvPr id="4" name="Title 3">
            <a:extLst>
              <a:ext uri="{FF2B5EF4-FFF2-40B4-BE49-F238E27FC236}">
                <a16:creationId xmlns:a16="http://schemas.microsoft.com/office/drawing/2014/main" id="{C37E7836-81FE-DB16-2301-FADAEF8534DF}"/>
              </a:ext>
            </a:extLst>
          </p:cNvPr>
          <p:cNvSpPr>
            <a:spLocks noGrp="1"/>
          </p:cNvSpPr>
          <p:nvPr>
            <p:ph type="title"/>
          </p:nvPr>
        </p:nvSpPr>
        <p:spPr/>
        <p:txBody>
          <a:bodyPr/>
          <a:lstStyle/>
          <a:p>
            <a:r>
              <a:rPr lang="en-US" dirty="0">
                <a:ea typeface="Calibri" panose="020F0502020204030204" pitchFamily="34" charset="0"/>
                <a:cs typeface="Calibri" panose="020F0502020204030204" pitchFamily="34" charset="0"/>
              </a:rPr>
              <a:t>H-1B</a:t>
            </a:r>
            <a:endParaRPr lang="en-US" dirty="0"/>
          </a:p>
        </p:txBody>
      </p:sp>
      <p:sp>
        <p:nvSpPr>
          <p:cNvPr id="3" name="Content Placeholder 2">
            <a:extLst>
              <a:ext uri="{FF2B5EF4-FFF2-40B4-BE49-F238E27FC236}">
                <a16:creationId xmlns:a16="http://schemas.microsoft.com/office/drawing/2014/main" id="{84A6E43B-3050-3A49-7518-795149DE8C8D}"/>
              </a:ext>
            </a:extLst>
          </p:cNvPr>
          <p:cNvSpPr>
            <a:spLocks noGrp="1"/>
          </p:cNvSpPr>
          <p:nvPr>
            <p:ph sz="quarter" idx="12"/>
          </p:nvPr>
        </p:nvSpPr>
        <p:spPr/>
        <p:txBody>
          <a:bodyPr/>
          <a:lstStyle/>
          <a:p>
            <a:pPr marL="457200" indent="-457200" fontAlgn="t">
              <a:lnSpc>
                <a:spcPct val="115000"/>
              </a:lnSpc>
              <a:spcAft>
                <a:spcPts val="800"/>
              </a:spcAft>
            </a:pPr>
            <a:r>
              <a:rPr lang="en-US" kern="100" dirty="0">
                <a:ea typeface="Aptos" panose="020B0004020202020204" pitchFamily="34" charset="0"/>
                <a:cs typeface="Times New Roman" panose="02020603050405020304" pitchFamily="18" charset="0"/>
              </a:rPr>
              <a:t>2-to-3-month timeline w/Premium Processing</a:t>
            </a:r>
            <a:endParaRPr lang="en-US" dirty="0"/>
          </a:p>
          <a:p>
            <a:pPr marL="457200" indent="-457200" fontAlgn="t">
              <a:lnSpc>
                <a:spcPct val="115000"/>
              </a:lnSpc>
              <a:spcAft>
                <a:spcPts val="800"/>
              </a:spcAft>
            </a:pPr>
            <a:r>
              <a:rPr lang="en-US" kern="100" dirty="0">
                <a:ea typeface="Aptos" panose="020B0004020202020204" pitchFamily="34" charset="0"/>
                <a:cs typeface="Times New Roman" panose="02020603050405020304" pitchFamily="18" charset="0"/>
              </a:rPr>
              <a:t>CANNOT be used for initial hires </a:t>
            </a:r>
            <a:endParaRPr lang="en-US" dirty="0"/>
          </a:p>
          <a:p>
            <a:pPr marL="457200" indent="-457200" fontAlgn="t">
              <a:lnSpc>
                <a:spcPct val="115000"/>
              </a:lnSpc>
              <a:spcAft>
                <a:spcPts val="800"/>
              </a:spcAft>
            </a:pPr>
            <a:r>
              <a:rPr lang="en-US" kern="100" dirty="0">
                <a:ea typeface="Aptos" panose="020B0004020202020204" pitchFamily="34" charset="0"/>
                <a:cs typeface="Times New Roman" panose="02020603050405020304" pitchFamily="18" charset="0"/>
              </a:rPr>
              <a:t>Facilitated through FSU OGC (Leslie) </a:t>
            </a:r>
            <a:endParaRPr lang="en-US" dirty="0"/>
          </a:p>
          <a:p>
            <a:pPr marL="457200" indent="-457200" fontAlgn="t">
              <a:lnSpc>
                <a:spcPct val="115000"/>
              </a:lnSpc>
              <a:spcAft>
                <a:spcPts val="800"/>
              </a:spcAft>
            </a:pPr>
            <a:r>
              <a:rPr lang="en-US" kern="100" dirty="0">
                <a:ea typeface="Aptos" panose="020B0004020202020204" pitchFamily="34" charset="0"/>
                <a:cs typeface="Times New Roman" panose="02020603050405020304" pitchFamily="18" charset="0"/>
              </a:rPr>
              <a:t> ~$3,800 (w/Premium)</a:t>
            </a:r>
            <a:endParaRPr lang="en-US" dirty="0"/>
          </a:p>
          <a:p>
            <a:endParaRPr lang="en-US" dirty="0"/>
          </a:p>
        </p:txBody>
      </p:sp>
    </p:spTree>
    <p:extLst>
      <p:ext uri="{BB962C8B-B14F-4D97-AF65-F5344CB8AC3E}">
        <p14:creationId xmlns:p14="http://schemas.microsoft.com/office/powerpoint/2010/main" val="2464853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57DF70-CFAE-CB6B-9B39-16609C7BB294}"/>
              </a:ext>
            </a:extLst>
          </p:cNvPr>
          <p:cNvSpPr>
            <a:spLocks noGrp="1"/>
          </p:cNvSpPr>
          <p:nvPr>
            <p:ph type="sldNum" sz="quarter" idx="11"/>
          </p:nvPr>
        </p:nvSpPr>
        <p:spPr/>
        <p:txBody>
          <a:bodyPr/>
          <a:lstStyle/>
          <a:p>
            <a:fld id="{B808CAB8-6123-4F46-A4F1-91E8380FDB49}" type="slidenum">
              <a:rPr lang="en-US" smtClean="0"/>
              <a:t>49</a:t>
            </a:fld>
            <a:endParaRPr lang="en-US"/>
          </a:p>
        </p:txBody>
      </p:sp>
      <p:sp>
        <p:nvSpPr>
          <p:cNvPr id="4" name="Title 3">
            <a:extLst>
              <a:ext uri="{FF2B5EF4-FFF2-40B4-BE49-F238E27FC236}">
                <a16:creationId xmlns:a16="http://schemas.microsoft.com/office/drawing/2014/main" id="{21796DED-3D61-C4D3-0E36-0C45754DAA54}"/>
              </a:ext>
            </a:extLst>
          </p:cNvPr>
          <p:cNvSpPr>
            <a:spLocks noGrp="1"/>
          </p:cNvSpPr>
          <p:nvPr>
            <p:ph type="title"/>
          </p:nvPr>
        </p:nvSpPr>
        <p:spPr/>
        <p:txBody>
          <a:bodyPr/>
          <a:lstStyle/>
          <a:p>
            <a:r>
              <a:rPr lang="en-US" dirty="0">
                <a:ea typeface="Calibri" panose="020F0502020204030204" pitchFamily="34" charset="0"/>
                <a:cs typeface="Calibri" panose="020F0502020204030204" pitchFamily="34" charset="0"/>
              </a:rPr>
              <a:t>O-1</a:t>
            </a:r>
            <a:endParaRPr lang="en-US" dirty="0"/>
          </a:p>
        </p:txBody>
      </p:sp>
      <p:sp>
        <p:nvSpPr>
          <p:cNvPr id="3" name="Content Placeholder 2">
            <a:extLst>
              <a:ext uri="{FF2B5EF4-FFF2-40B4-BE49-F238E27FC236}">
                <a16:creationId xmlns:a16="http://schemas.microsoft.com/office/drawing/2014/main" id="{C92E1D00-5A08-E32C-F170-E5C051BF7F72}"/>
              </a:ext>
            </a:extLst>
          </p:cNvPr>
          <p:cNvSpPr>
            <a:spLocks noGrp="1"/>
          </p:cNvSpPr>
          <p:nvPr>
            <p:ph sz="quarter" idx="12"/>
          </p:nvPr>
        </p:nvSpPr>
        <p:spPr/>
        <p:txBody>
          <a:bodyPr/>
          <a:lstStyle/>
          <a:p>
            <a:pPr marL="457200" indent="-457200" fontAlgn="t">
              <a:lnSpc>
                <a:spcPct val="115000"/>
              </a:lnSpc>
              <a:spcAft>
                <a:spcPts val="800"/>
              </a:spcAft>
            </a:pPr>
            <a:r>
              <a:rPr lang="en-US" kern="100" dirty="0">
                <a:ea typeface="Aptos" panose="020B0004020202020204" pitchFamily="34" charset="0"/>
                <a:cs typeface="Times New Roman" panose="02020603050405020304" pitchFamily="18" charset="0"/>
              </a:rPr>
              <a:t>3-to-6-month timeline w/Premium Processing </a:t>
            </a:r>
            <a:endParaRPr lang="en-US" dirty="0"/>
          </a:p>
          <a:p>
            <a:pPr marL="457200" indent="-457200" fontAlgn="t">
              <a:lnSpc>
                <a:spcPct val="115000"/>
              </a:lnSpc>
              <a:spcAft>
                <a:spcPts val="800"/>
              </a:spcAft>
            </a:pPr>
            <a:r>
              <a:rPr lang="en-US" kern="100" dirty="0">
                <a:ea typeface="Aptos" panose="020B0004020202020204" pitchFamily="34" charset="0"/>
                <a:cs typeface="Times New Roman" panose="02020603050405020304" pitchFamily="18" charset="0"/>
              </a:rPr>
              <a:t>CAN be used for initial hires</a:t>
            </a:r>
            <a:endParaRPr lang="en-US" dirty="0"/>
          </a:p>
          <a:p>
            <a:pPr marL="457200" indent="-457200" fontAlgn="t">
              <a:lnSpc>
                <a:spcPct val="115000"/>
              </a:lnSpc>
              <a:spcAft>
                <a:spcPts val="800"/>
              </a:spcAft>
            </a:pPr>
            <a:r>
              <a:rPr lang="en-US" kern="100" dirty="0">
                <a:ea typeface="Aptos" panose="020B0004020202020204" pitchFamily="34" charset="0"/>
                <a:cs typeface="Times New Roman" panose="02020603050405020304" pitchFamily="18" charset="0"/>
              </a:rPr>
              <a:t>Facilitated through Fragoman</a:t>
            </a:r>
            <a:endParaRPr lang="en-US" dirty="0"/>
          </a:p>
          <a:p>
            <a:pPr marL="457200" indent="-457200" fontAlgn="t">
              <a:lnSpc>
                <a:spcPct val="115000"/>
              </a:lnSpc>
              <a:spcAft>
                <a:spcPts val="800"/>
              </a:spcAft>
            </a:pPr>
            <a:r>
              <a:rPr lang="en-US" kern="100" dirty="0">
                <a:ea typeface="Aptos" panose="020B0004020202020204" pitchFamily="34" charset="0"/>
                <a:cs typeface="Times New Roman" panose="02020603050405020304" pitchFamily="18" charset="0"/>
              </a:rPr>
              <a:t> ~ $9,000 (w/Premium)</a:t>
            </a:r>
            <a:endParaRPr lang="en-US" dirty="0"/>
          </a:p>
          <a:p>
            <a:endParaRPr lang="en-US" dirty="0"/>
          </a:p>
        </p:txBody>
      </p:sp>
    </p:spTree>
    <p:extLst>
      <p:ext uri="{BB962C8B-B14F-4D97-AF65-F5344CB8AC3E}">
        <p14:creationId xmlns:p14="http://schemas.microsoft.com/office/powerpoint/2010/main" val="25636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808CAB8-6123-4F46-A4F1-91E8380FDB49}" type="slidenum">
              <a:rPr lang="en-US" smtClean="0"/>
              <a:t>5</a:t>
            </a:fld>
            <a:endParaRPr lang="en-US"/>
          </a:p>
        </p:txBody>
      </p:sp>
      <p:sp>
        <p:nvSpPr>
          <p:cNvPr id="4" name="Title 3"/>
          <p:cNvSpPr>
            <a:spLocks noGrp="1"/>
          </p:cNvSpPr>
          <p:nvPr>
            <p:ph type="title"/>
          </p:nvPr>
        </p:nvSpPr>
        <p:spPr/>
        <p:txBody>
          <a:bodyPr/>
          <a:lstStyle/>
          <a:p>
            <a:r>
              <a:rPr lang="en-US"/>
              <a:t>RAMP Export Control </a:t>
            </a:r>
          </a:p>
        </p:txBody>
      </p:sp>
      <p:sp>
        <p:nvSpPr>
          <p:cNvPr id="6" name="Subtitle 5"/>
          <p:cNvSpPr>
            <a:spLocks noGrp="1"/>
          </p:cNvSpPr>
          <p:nvPr>
            <p:ph type="body" sz="quarter" idx="12"/>
          </p:nvPr>
        </p:nvSpPr>
        <p:spPr/>
        <p:txBody>
          <a:bodyPr>
            <a:normAutofit/>
          </a:bodyPr>
          <a:lstStyle/>
          <a:p>
            <a:pPr algn="ctr"/>
            <a:r>
              <a:rPr lang="en-US" sz="3600">
                <a:solidFill>
                  <a:srgbClr val="782F40"/>
                </a:solidFill>
              </a:rPr>
              <a:t>Jordan Huston</a:t>
            </a:r>
          </a:p>
          <a:p>
            <a:pPr algn="ctr"/>
            <a:r>
              <a:rPr lang="en-US" sz="3600" i="1">
                <a:solidFill>
                  <a:srgbClr val="782F40"/>
                </a:solidFill>
              </a:rPr>
              <a:t>Research Security Analyst</a:t>
            </a:r>
          </a:p>
          <a:p>
            <a:pPr algn="ctr"/>
            <a:endParaRPr lang="en-US" sz="3600" i="1">
              <a:solidFill>
                <a:srgbClr val="782F40"/>
              </a:solidFill>
            </a:endParaRPr>
          </a:p>
        </p:txBody>
      </p:sp>
      <p:pic>
        <p:nvPicPr>
          <p:cNvPr id="8" name="Picture 7" descr="FSU Research Integrity, Security &amp; Ethics, Division of Research logo">
            <a:extLst>
              <a:ext uri="{FF2B5EF4-FFF2-40B4-BE49-F238E27FC236}">
                <a16:creationId xmlns:a16="http://schemas.microsoft.com/office/drawing/2014/main" id="{B91DF763-6015-50F0-D399-D2927ECE8F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4056" y="4629913"/>
            <a:ext cx="7454510" cy="1469136"/>
          </a:xfrm>
          <a:prstGeom prst="rect">
            <a:avLst/>
          </a:prstGeom>
        </p:spPr>
      </p:pic>
    </p:spTree>
    <p:extLst>
      <p:ext uri="{BB962C8B-B14F-4D97-AF65-F5344CB8AC3E}">
        <p14:creationId xmlns:p14="http://schemas.microsoft.com/office/powerpoint/2010/main" val="4192286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808CAB8-6123-4F46-A4F1-91E8380FDB49}" type="slidenum">
              <a:rPr lang="en-US" smtClean="0"/>
              <a:t>50</a:t>
            </a:fld>
            <a:endParaRPr lang="en-US"/>
          </a:p>
        </p:txBody>
      </p:sp>
      <p:sp>
        <p:nvSpPr>
          <p:cNvPr id="2" name="Title 1"/>
          <p:cNvSpPr>
            <a:spLocks noGrp="1"/>
          </p:cNvSpPr>
          <p:nvPr>
            <p:ph type="title"/>
          </p:nvPr>
        </p:nvSpPr>
        <p:spPr>
          <a:xfrm>
            <a:off x="609600" y="1143000"/>
            <a:ext cx="10972800" cy="852488"/>
          </a:xfrm>
        </p:spPr>
        <p:txBody>
          <a:bodyPr>
            <a:noAutofit/>
          </a:bodyPr>
          <a:lstStyle/>
          <a:p>
            <a:r>
              <a:rPr lang="en-US">
                <a:cs typeface="Times New Roman" panose="02020603050405020304" pitchFamily="18" charset="0"/>
              </a:rPr>
              <a:t>Questions?</a:t>
            </a:r>
            <a:r>
              <a:rPr lang="en-US" sz="6000">
                <a:latin typeface="Times New Roman" panose="02020603050405020304" pitchFamily="18" charset="0"/>
                <a:cs typeface="Times New Roman" panose="02020603050405020304" pitchFamily="18" charset="0"/>
              </a:rPr>
              <a:t> </a:t>
            </a:r>
          </a:p>
        </p:txBody>
      </p:sp>
      <p:sp>
        <p:nvSpPr>
          <p:cNvPr id="5" name="Content Placeholder 4"/>
          <p:cNvSpPr>
            <a:spLocks noGrp="1"/>
          </p:cNvSpPr>
          <p:nvPr>
            <p:ph sz="quarter" idx="12"/>
          </p:nvPr>
        </p:nvSpPr>
        <p:spPr>
          <a:xfrm>
            <a:off x="304800" y="1752600"/>
            <a:ext cx="11526644" cy="4222750"/>
          </a:xfrm>
        </p:spPr>
        <p:txBody>
          <a:bodyPr/>
          <a:lstStyle/>
          <a:p>
            <a:pPr marL="0" indent="0" algn="ctr">
              <a:spcBef>
                <a:spcPts val="0"/>
              </a:spcBef>
              <a:buNone/>
            </a:pPr>
            <a:endParaRPr lang="en-US" b="1"/>
          </a:p>
          <a:p>
            <a:pPr marL="0" indent="0" algn="ctr">
              <a:spcBef>
                <a:spcPts val="0"/>
              </a:spcBef>
              <a:buNone/>
            </a:pPr>
            <a:endParaRPr lang="en-US" b="1"/>
          </a:p>
          <a:p>
            <a:pPr marL="0" indent="0" algn="ctr">
              <a:spcBef>
                <a:spcPts val="0"/>
              </a:spcBef>
              <a:buNone/>
            </a:pPr>
            <a:r>
              <a:rPr lang="en-US">
                <a:latin typeface="+mj-lt"/>
                <a:cs typeface="Times New Roman" panose="02020603050405020304" pitchFamily="18" charset="0"/>
              </a:rPr>
              <a:t>Leslie Crosdale</a:t>
            </a:r>
          </a:p>
          <a:p>
            <a:pPr marL="0" indent="0" algn="ctr">
              <a:spcBef>
                <a:spcPts val="0"/>
              </a:spcBef>
              <a:buNone/>
            </a:pPr>
            <a:r>
              <a:rPr lang="en-US" i="1">
                <a:latin typeface="+mj-lt"/>
                <a:cs typeface="Times New Roman" panose="02020603050405020304" pitchFamily="18" charset="0"/>
              </a:rPr>
              <a:t>Associate General Counsel</a:t>
            </a:r>
          </a:p>
          <a:p>
            <a:pPr marL="0" indent="0" algn="ctr">
              <a:spcBef>
                <a:spcPts val="0"/>
              </a:spcBef>
              <a:buNone/>
            </a:pPr>
            <a:r>
              <a:rPr lang="en-US">
                <a:latin typeface="+mj-lt"/>
                <a:cs typeface="Times New Roman" panose="02020603050405020304" pitchFamily="18" charset="0"/>
              </a:rPr>
              <a:t>Email: </a:t>
            </a:r>
            <a:r>
              <a:rPr lang="en-US">
                <a:latin typeface="+mj-lt"/>
                <a:cs typeface="Times New Roman" panose="02020603050405020304" pitchFamily="18" charset="0"/>
                <a:hlinkClick r:id="rId2"/>
              </a:rPr>
              <a:t>Lcrosdale@fsu.edu</a:t>
            </a:r>
            <a:endParaRPr lang="en-US">
              <a:latin typeface="+mj-lt"/>
              <a:cs typeface="Times New Roman" panose="02020603050405020304" pitchFamily="18" charset="0"/>
            </a:endParaRPr>
          </a:p>
          <a:p>
            <a:pPr marL="0" indent="0" algn="ctr">
              <a:spcBef>
                <a:spcPts val="0"/>
              </a:spcBef>
              <a:buNone/>
            </a:pPr>
            <a:r>
              <a:rPr lang="en-US">
                <a:latin typeface="+mj-lt"/>
                <a:cs typeface="Times New Roman" panose="02020603050405020304" pitchFamily="18" charset="0"/>
              </a:rPr>
              <a:t>Phone: (850) 644-8728</a:t>
            </a:r>
          </a:p>
          <a:p>
            <a:pPr marL="0" indent="0">
              <a:buNone/>
            </a:pPr>
            <a:endParaRPr lang="en-US"/>
          </a:p>
        </p:txBody>
      </p:sp>
    </p:spTree>
    <p:extLst>
      <p:ext uri="{BB962C8B-B14F-4D97-AF65-F5344CB8AC3E}">
        <p14:creationId xmlns:p14="http://schemas.microsoft.com/office/powerpoint/2010/main" val="2747107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808CAB8-6123-4F46-A4F1-91E8380FDB49}" type="slidenum">
              <a:rPr lang="en-US" smtClean="0"/>
              <a:t>51</a:t>
            </a:fld>
            <a:endParaRPr lang="en-US"/>
          </a:p>
        </p:txBody>
      </p:sp>
      <p:sp>
        <p:nvSpPr>
          <p:cNvPr id="4" name="Title 3"/>
          <p:cNvSpPr>
            <a:spLocks noGrp="1"/>
          </p:cNvSpPr>
          <p:nvPr>
            <p:ph type="title"/>
          </p:nvPr>
        </p:nvSpPr>
        <p:spPr/>
        <p:txBody>
          <a:bodyPr/>
          <a:lstStyle/>
          <a:p>
            <a:r>
              <a:rPr lang="en-US"/>
              <a:t>Center for Global Engagement (CGE)</a:t>
            </a:r>
            <a:br>
              <a:rPr lang="en-US"/>
            </a:br>
            <a:r>
              <a:rPr lang="en-US"/>
              <a:t>F-1 Immigration Updates</a:t>
            </a:r>
          </a:p>
        </p:txBody>
      </p:sp>
      <p:sp>
        <p:nvSpPr>
          <p:cNvPr id="6" name="Subtitle 5"/>
          <p:cNvSpPr>
            <a:spLocks noGrp="1"/>
          </p:cNvSpPr>
          <p:nvPr>
            <p:ph type="body" sz="quarter" idx="12"/>
          </p:nvPr>
        </p:nvSpPr>
        <p:spPr>
          <a:xfrm>
            <a:off x="812800" y="2971800"/>
            <a:ext cx="10566400" cy="3502152"/>
          </a:xfrm>
        </p:spPr>
        <p:txBody>
          <a:bodyPr>
            <a:normAutofit/>
          </a:bodyPr>
          <a:lstStyle/>
          <a:p>
            <a:pPr algn="ctr"/>
            <a:r>
              <a:rPr lang="en-US" sz="3600">
                <a:solidFill>
                  <a:srgbClr val="782F40"/>
                </a:solidFill>
              </a:rPr>
              <a:t>Tanya Schaad</a:t>
            </a:r>
          </a:p>
          <a:p>
            <a:pPr algn="ctr"/>
            <a:r>
              <a:rPr lang="en-US" sz="3600" i="1">
                <a:solidFill>
                  <a:srgbClr val="782F40"/>
                </a:solidFill>
              </a:rPr>
              <a:t>Associate Director</a:t>
            </a:r>
            <a:r>
              <a:rPr lang="en-US" sz="3600">
                <a:solidFill>
                  <a:srgbClr val="782F40"/>
                </a:solidFill>
              </a:rPr>
              <a:t>, </a:t>
            </a:r>
            <a:r>
              <a:rPr lang="en-US" sz="3600" i="1">
                <a:solidFill>
                  <a:srgbClr val="782F40"/>
                </a:solidFill>
              </a:rPr>
              <a:t>CGE</a:t>
            </a:r>
            <a:r>
              <a:rPr lang="en-US" sz="3600">
                <a:solidFill>
                  <a:srgbClr val="782F40"/>
                </a:solidFill>
              </a:rPr>
              <a:t> </a:t>
            </a:r>
          </a:p>
          <a:p>
            <a:pPr algn="ctr"/>
            <a:endParaRPr lang="en-US" sz="3600">
              <a:solidFill>
                <a:srgbClr val="782F40"/>
              </a:solidFill>
            </a:endParaRPr>
          </a:p>
          <a:p>
            <a:pPr algn="ctr"/>
            <a:r>
              <a:rPr lang="en-US" sz="3600">
                <a:solidFill>
                  <a:srgbClr val="782F40"/>
                </a:solidFill>
              </a:rPr>
              <a:t>Jared Tirone</a:t>
            </a:r>
          </a:p>
          <a:p>
            <a:pPr algn="ctr"/>
            <a:r>
              <a:rPr lang="en-US" sz="3600" i="1">
                <a:solidFill>
                  <a:srgbClr val="782F40"/>
                </a:solidFill>
              </a:rPr>
              <a:t>Senior Immigration Advisor,</a:t>
            </a:r>
            <a:r>
              <a:rPr lang="en-US" sz="3600">
                <a:solidFill>
                  <a:srgbClr val="782F40"/>
                </a:solidFill>
              </a:rPr>
              <a:t> </a:t>
            </a:r>
            <a:r>
              <a:rPr lang="en-US" sz="3600" i="1">
                <a:solidFill>
                  <a:srgbClr val="782F40"/>
                </a:solidFill>
              </a:rPr>
              <a:t>CGE</a:t>
            </a:r>
          </a:p>
        </p:txBody>
      </p:sp>
    </p:spTree>
    <p:extLst>
      <p:ext uri="{BB962C8B-B14F-4D97-AF65-F5344CB8AC3E}">
        <p14:creationId xmlns:p14="http://schemas.microsoft.com/office/powerpoint/2010/main" val="1499630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808CAB8-6123-4F46-A4F1-91E8380FDB49}" type="slidenum">
              <a:rPr lang="en-US" smtClean="0"/>
              <a:t>52</a:t>
            </a:fld>
            <a:endParaRPr lang="en-US"/>
          </a:p>
        </p:txBody>
      </p:sp>
      <p:sp>
        <p:nvSpPr>
          <p:cNvPr id="2" name="Title 1"/>
          <p:cNvSpPr>
            <a:spLocks noGrp="1"/>
          </p:cNvSpPr>
          <p:nvPr>
            <p:ph type="title"/>
          </p:nvPr>
        </p:nvSpPr>
        <p:spPr>
          <a:xfrm>
            <a:off x="609600" y="967497"/>
            <a:ext cx="10972800" cy="852488"/>
          </a:xfrm>
        </p:spPr>
        <p:txBody>
          <a:bodyPr/>
          <a:lstStyle/>
          <a:p>
            <a:r>
              <a:rPr lang="en-US"/>
              <a:t>F-1 Employment Authorization Document (EAD) Update</a:t>
            </a:r>
          </a:p>
        </p:txBody>
      </p:sp>
      <p:pic>
        <p:nvPicPr>
          <p:cNvPr id="1026" name="Picture 2" descr="Photograph of a United States Employment Authorization card displaying personal information fields such as surname, given name, USCIS number, category, country of birth, date of birth, sex, validity dates, and fingerprint. The card features a red, white, and blue background with an eagle graphic, and includes a notice stating it is not valid for reentry to the U.S.">
            <a:extLst>
              <a:ext uri="{FF2B5EF4-FFF2-40B4-BE49-F238E27FC236}">
                <a16:creationId xmlns:a16="http://schemas.microsoft.com/office/drawing/2014/main" id="{B168AFEF-DDBA-DDF4-0261-882D65427C7E}"/>
              </a:ext>
            </a:extLst>
          </p:cNvPr>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3800154" y="2542961"/>
            <a:ext cx="4591691" cy="306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104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58A9A-4CB4-6343-41E2-6831E219663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4689B1-1886-A3B4-AEAB-DC3C39E119D5}"/>
              </a:ext>
            </a:extLst>
          </p:cNvPr>
          <p:cNvSpPr>
            <a:spLocks noGrp="1"/>
          </p:cNvSpPr>
          <p:nvPr>
            <p:ph type="sldNum" sz="quarter" idx="11"/>
          </p:nvPr>
        </p:nvSpPr>
        <p:spPr/>
        <p:txBody>
          <a:bodyPr/>
          <a:lstStyle/>
          <a:p>
            <a:fld id="{B808CAB8-6123-4F46-A4F1-91E8380FDB49}" type="slidenum">
              <a:rPr lang="en-US" smtClean="0"/>
              <a:t>53</a:t>
            </a:fld>
            <a:endParaRPr lang="en-US"/>
          </a:p>
        </p:txBody>
      </p:sp>
      <p:sp>
        <p:nvSpPr>
          <p:cNvPr id="2" name="Title 1">
            <a:extLst>
              <a:ext uri="{FF2B5EF4-FFF2-40B4-BE49-F238E27FC236}">
                <a16:creationId xmlns:a16="http://schemas.microsoft.com/office/drawing/2014/main" id="{6F508D42-0E16-FC4E-EFBB-D9744C434089}"/>
              </a:ext>
            </a:extLst>
          </p:cNvPr>
          <p:cNvSpPr>
            <a:spLocks noGrp="1"/>
          </p:cNvSpPr>
          <p:nvPr>
            <p:ph type="title"/>
          </p:nvPr>
        </p:nvSpPr>
        <p:spPr>
          <a:xfrm>
            <a:off x="609600" y="1117574"/>
            <a:ext cx="10972800" cy="852488"/>
          </a:xfrm>
        </p:spPr>
        <p:txBody>
          <a:bodyPr>
            <a:normAutofit fontScale="90000"/>
          </a:bodyPr>
          <a:lstStyle/>
          <a:p>
            <a:r>
              <a:rPr lang="en-US" dirty="0"/>
              <a:t>F-1 Employment Authorization Document (EAD) Update (2)</a:t>
            </a:r>
          </a:p>
        </p:txBody>
      </p:sp>
      <p:sp>
        <p:nvSpPr>
          <p:cNvPr id="5" name="Content Placeholder 4">
            <a:extLst>
              <a:ext uri="{FF2B5EF4-FFF2-40B4-BE49-F238E27FC236}">
                <a16:creationId xmlns:a16="http://schemas.microsoft.com/office/drawing/2014/main" id="{DCA7CB24-AF84-512E-6CAD-B2253C2A50CA}"/>
              </a:ext>
            </a:extLst>
          </p:cNvPr>
          <p:cNvSpPr>
            <a:spLocks noGrp="1"/>
          </p:cNvSpPr>
          <p:nvPr>
            <p:ph sz="quarter" idx="12"/>
          </p:nvPr>
        </p:nvSpPr>
        <p:spPr>
          <a:xfrm>
            <a:off x="838200" y="1965722"/>
            <a:ext cx="10515600" cy="4222750"/>
          </a:xfrm>
        </p:spPr>
        <p:txBody>
          <a:bodyPr lIns="91440" tIns="45720" rIns="91440" bIns="45720" anchor="t"/>
          <a:lstStyle/>
          <a:p>
            <a:r>
              <a:rPr lang="en-US"/>
              <a:t>New Hires in F-1 status applying for post-graduation employment authorization must attend a Biometrics appointment before USCIS will process their EAD.</a:t>
            </a:r>
          </a:p>
          <a:p>
            <a:pPr lvl="1"/>
            <a:r>
              <a:rPr lang="en-US"/>
              <a:t>FSU graduates with a Tallahassee address on their USCIS application must travel to Jacksonville for their appointment.</a:t>
            </a:r>
            <a:endParaRPr lang="en-US">
              <a:ea typeface="Calibri"/>
              <a:cs typeface="Calibri"/>
            </a:endParaRPr>
          </a:p>
          <a:p>
            <a:pPr lvl="1"/>
            <a:r>
              <a:rPr lang="en-US"/>
              <a:t>USCIS sets the appointment without consultation with the student/graduate, but it can be rescheduled.</a:t>
            </a:r>
          </a:p>
          <a:p>
            <a:pPr lvl="1"/>
            <a:r>
              <a:rPr lang="en-US"/>
              <a:t>Missed appointments may result in denial.</a:t>
            </a:r>
          </a:p>
        </p:txBody>
      </p:sp>
    </p:spTree>
    <p:extLst>
      <p:ext uri="{BB962C8B-B14F-4D97-AF65-F5344CB8AC3E}">
        <p14:creationId xmlns:p14="http://schemas.microsoft.com/office/powerpoint/2010/main" val="2579169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3F8C-0788-C097-2605-D7B7B21DB605}"/>
              </a:ext>
            </a:extLst>
          </p:cNvPr>
          <p:cNvSpPr>
            <a:spLocks noGrp="1"/>
          </p:cNvSpPr>
          <p:nvPr>
            <p:ph type="sldNum" sz="quarter" idx="11"/>
          </p:nvPr>
        </p:nvSpPr>
        <p:spPr/>
        <p:txBody>
          <a:bodyPr/>
          <a:lstStyle/>
          <a:p>
            <a:fld id="{B808CAB8-6123-4F46-A4F1-91E8380FDB49}" type="slidenum">
              <a:rPr lang="en-US" smtClean="0"/>
              <a:t>54</a:t>
            </a:fld>
            <a:endParaRPr lang="en-US"/>
          </a:p>
        </p:txBody>
      </p:sp>
      <p:sp>
        <p:nvSpPr>
          <p:cNvPr id="4" name="Title 3">
            <a:extLst>
              <a:ext uri="{FF2B5EF4-FFF2-40B4-BE49-F238E27FC236}">
                <a16:creationId xmlns:a16="http://schemas.microsoft.com/office/drawing/2014/main" id="{06F7D690-8AB5-82B9-4E57-BE6CA66180FD}"/>
              </a:ext>
            </a:extLst>
          </p:cNvPr>
          <p:cNvSpPr>
            <a:spLocks noGrp="1"/>
          </p:cNvSpPr>
          <p:nvPr>
            <p:ph type="title"/>
          </p:nvPr>
        </p:nvSpPr>
        <p:spPr/>
        <p:txBody>
          <a:bodyPr/>
          <a:lstStyle/>
          <a:p>
            <a:r>
              <a:rPr lang="en-US"/>
              <a:t>Employment Authorization Document Update</a:t>
            </a:r>
          </a:p>
        </p:txBody>
      </p:sp>
      <p:sp>
        <p:nvSpPr>
          <p:cNvPr id="3" name="Content Placeholder 2">
            <a:extLst>
              <a:ext uri="{FF2B5EF4-FFF2-40B4-BE49-F238E27FC236}">
                <a16:creationId xmlns:a16="http://schemas.microsoft.com/office/drawing/2014/main" id="{A0215ECE-7F03-FF48-A4E2-601309C9E320}"/>
              </a:ext>
            </a:extLst>
          </p:cNvPr>
          <p:cNvSpPr>
            <a:spLocks noGrp="1"/>
          </p:cNvSpPr>
          <p:nvPr>
            <p:ph sz="quarter" idx="12"/>
          </p:nvPr>
        </p:nvSpPr>
        <p:spPr>
          <a:xfrm>
            <a:off x="838200" y="1995488"/>
            <a:ext cx="10515600" cy="4222750"/>
          </a:xfrm>
        </p:spPr>
        <p:txBody>
          <a:bodyPr lIns="91440" tIns="45720" rIns="91440" bIns="45720" anchor="t"/>
          <a:lstStyle/>
          <a:p>
            <a:r>
              <a:rPr lang="en-US"/>
              <a:t>USCIS hold on processing is impacting:</a:t>
            </a:r>
          </a:p>
          <a:p>
            <a:pPr lvl="1"/>
            <a:r>
              <a:rPr lang="en-US"/>
              <a:t>EAD approval for citizens of 39 countries subject to visa bans</a:t>
            </a:r>
          </a:p>
          <a:p>
            <a:pPr lvl="1"/>
            <a:r>
              <a:rPr lang="en-US"/>
              <a:t>Students and recent graduates can request their OPT or STEM OPT I-20 and then submit their USCIS application, but USCIS will not issue the final approval while the hold is in place</a:t>
            </a:r>
            <a:endParaRPr lang="en-US">
              <a:ea typeface="Calibri"/>
              <a:cs typeface="Calibri"/>
            </a:endParaRPr>
          </a:p>
          <a:p>
            <a:pPr lvl="1"/>
            <a:r>
              <a:rPr lang="en-US"/>
              <a:t>We cannot predict when the holds will be lifted</a:t>
            </a:r>
          </a:p>
          <a:p>
            <a:pPr lvl="1"/>
            <a:r>
              <a:rPr lang="en-US"/>
              <a:t>Those who filed for a STEM extension can only work for 180 days after their original OPT card expires</a:t>
            </a:r>
          </a:p>
        </p:txBody>
      </p:sp>
    </p:spTree>
    <p:extLst>
      <p:ext uri="{BB962C8B-B14F-4D97-AF65-F5344CB8AC3E}">
        <p14:creationId xmlns:p14="http://schemas.microsoft.com/office/powerpoint/2010/main" val="37913212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57A869-F10E-8DAA-C19E-41304B0F6BC9}"/>
              </a:ext>
            </a:extLst>
          </p:cNvPr>
          <p:cNvSpPr>
            <a:spLocks noGrp="1"/>
          </p:cNvSpPr>
          <p:nvPr>
            <p:ph type="sldNum" sz="quarter" idx="11"/>
          </p:nvPr>
        </p:nvSpPr>
        <p:spPr/>
        <p:txBody>
          <a:bodyPr/>
          <a:lstStyle/>
          <a:p>
            <a:fld id="{B808CAB8-6123-4F46-A4F1-91E8380FDB49}" type="slidenum">
              <a:rPr lang="en-US" smtClean="0"/>
              <a:t>55</a:t>
            </a:fld>
            <a:endParaRPr lang="en-US"/>
          </a:p>
        </p:txBody>
      </p:sp>
      <p:sp>
        <p:nvSpPr>
          <p:cNvPr id="3" name="Content Placeholder 2">
            <a:extLst>
              <a:ext uri="{FF2B5EF4-FFF2-40B4-BE49-F238E27FC236}">
                <a16:creationId xmlns:a16="http://schemas.microsoft.com/office/drawing/2014/main" id="{213BB492-D3D4-3E9C-5824-43AF37406B5F}"/>
              </a:ext>
            </a:extLst>
          </p:cNvPr>
          <p:cNvSpPr>
            <a:spLocks noGrp="1"/>
          </p:cNvSpPr>
          <p:nvPr>
            <p:ph sz="quarter" idx="12"/>
          </p:nvPr>
        </p:nvSpPr>
        <p:spPr/>
        <p:txBody>
          <a:bodyPr/>
          <a:lstStyle/>
          <a:p>
            <a:r>
              <a:rPr lang="en-US" dirty="0"/>
              <a:t>Afghanistan, Angola, Antigua and Barbuda, Benin, Burkina Faso, Burma, Burundi, Chad, Republic of the Congo, Cote d ‘Ivoire, Cuba, Dominica, Equatorial Guinea, Eritrea, Gabon, The Gambia, Haiti, Iran, Laos, Libya, Malawi, Mali, Mauritania, Niger, Nigeria, Palestinian Authority Document Holders, Senegal, Sierra Leone, Somalia, South Sudan, Sudan, Syria, Tanzania, Togo, Tonga, Venezuela, Yemen, Zambia, Zimbabwe</a:t>
            </a:r>
          </a:p>
          <a:p>
            <a:endParaRPr lang="en-US" dirty="0"/>
          </a:p>
          <a:p>
            <a:endParaRPr lang="en-US" dirty="0"/>
          </a:p>
          <a:p>
            <a:endParaRPr lang="en-US" dirty="0"/>
          </a:p>
          <a:p>
            <a:endParaRPr lang="en-US" dirty="0"/>
          </a:p>
          <a:p>
            <a:endParaRPr lang="en-US" dirty="0"/>
          </a:p>
        </p:txBody>
      </p:sp>
      <p:sp>
        <p:nvSpPr>
          <p:cNvPr id="4" name="Title 3">
            <a:extLst>
              <a:ext uri="{FF2B5EF4-FFF2-40B4-BE49-F238E27FC236}">
                <a16:creationId xmlns:a16="http://schemas.microsoft.com/office/drawing/2014/main" id="{7E53D185-8BB2-6CD9-4D3C-54C0A97103C0}"/>
              </a:ext>
            </a:extLst>
          </p:cNvPr>
          <p:cNvSpPr>
            <a:spLocks noGrp="1"/>
          </p:cNvSpPr>
          <p:nvPr>
            <p:ph type="title"/>
          </p:nvPr>
        </p:nvSpPr>
        <p:spPr/>
        <p:txBody>
          <a:bodyPr/>
          <a:lstStyle/>
          <a:p>
            <a:r>
              <a:rPr lang="en-US" dirty="0"/>
              <a:t>Visa Bans and Associated USCIS Hold</a:t>
            </a:r>
          </a:p>
        </p:txBody>
      </p:sp>
    </p:spTree>
    <p:extLst>
      <p:ext uri="{BB962C8B-B14F-4D97-AF65-F5344CB8AC3E}">
        <p14:creationId xmlns:p14="http://schemas.microsoft.com/office/powerpoint/2010/main" val="223875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C8B7C7-ECCE-C7F3-E114-813D84A66FE6}"/>
              </a:ext>
            </a:extLst>
          </p:cNvPr>
          <p:cNvSpPr>
            <a:spLocks noGrp="1"/>
          </p:cNvSpPr>
          <p:nvPr>
            <p:ph type="sldNum" sz="quarter" idx="11"/>
          </p:nvPr>
        </p:nvSpPr>
        <p:spPr/>
        <p:txBody>
          <a:bodyPr/>
          <a:lstStyle/>
          <a:p>
            <a:fld id="{B808CAB8-6123-4F46-A4F1-91E8380FDB49}" type="slidenum">
              <a:rPr lang="en-US" smtClean="0"/>
              <a:t>56</a:t>
            </a:fld>
            <a:endParaRPr lang="en-US"/>
          </a:p>
        </p:txBody>
      </p:sp>
      <p:sp>
        <p:nvSpPr>
          <p:cNvPr id="4" name="Title 3">
            <a:extLst>
              <a:ext uri="{FF2B5EF4-FFF2-40B4-BE49-F238E27FC236}">
                <a16:creationId xmlns:a16="http://schemas.microsoft.com/office/drawing/2014/main" id="{49F8AF6A-A0FB-2AF0-093B-3577D19DE09E}"/>
              </a:ext>
            </a:extLst>
          </p:cNvPr>
          <p:cNvSpPr>
            <a:spLocks noGrp="1"/>
          </p:cNvSpPr>
          <p:nvPr>
            <p:ph type="title"/>
          </p:nvPr>
        </p:nvSpPr>
        <p:spPr/>
        <p:txBody>
          <a:bodyPr/>
          <a:lstStyle/>
          <a:p>
            <a:r>
              <a:rPr lang="en-US" dirty="0"/>
              <a:t>Visa Bans and Associated USCIS Hold (2)</a:t>
            </a:r>
          </a:p>
        </p:txBody>
      </p:sp>
      <p:sp>
        <p:nvSpPr>
          <p:cNvPr id="3" name="Content Placeholder 2">
            <a:extLst>
              <a:ext uri="{FF2B5EF4-FFF2-40B4-BE49-F238E27FC236}">
                <a16:creationId xmlns:a16="http://schemas.microsoft.com/office/drawing/2014/main" id="{D3EFB1A7-1DBB-AFF8-DED7-0187A2EF5300}"/>
              </a:ext>
            </a:extLst>
          </p:cNvPr>
          <p:cNvSpPr>
            <a:spLocks noGrp="1"/>
          </p:cNvSpPr>
          <p:nvPr>
            <p:ph sz="quarter" idx="12"/>
          </p:nvPr>
        </p:nvSpPr>
        <p:spPr>
          <a:xfrm>
            <a:off x="838200" y="1996017"/>
            <a:ext cx="10515600" cy="4222750"/>
          </a:xfrm>
        </p:spPr>
        <p:txBody>
          <a:bodyPr lIns="91440" tIns="45720" rIns="91440" bIns="45720" anchor="t"/>
          <a:lstStyle/>
          <a:p>
            <a:r>
              <a:rPr lang="en-US"/>
              <a:t>U.S. consulates will not issue new visas for travel for citizens from the 39 countries.</a:t>
            </a:r>
          </a:p>
          <a:p>
            <a:r>
              <a:rPr lang="en-US"/>
              <a:t>The bans will be reviewed again in mid-June.</a:t>
            </a:r>
          </a:p>
          <a:p>
            <a:r>
              <a:rPr lang="en-US"/>
              <a:t>Those who have a valid visa should still avoid international travel. If their passport is lost or stolen, they cannot return.</a:t>
            </a:r>
          </a:p>
          <a:p>
            <a:r>
              <a:rPr lang="en-US"/>
              <a:t>During the USCIS hold, citizens of the 39 countries will not be able to change to any other immigration status inside the U.S. to become authorized for employment.</a:t>
            </a:r>
            <a:endParaRPr lang="en-US">
              <a:ea typeface="Calibri"/>
              <a:cs typeface="Calibri"/>
            </a:endParaRPr>
          </a:p>
          <a:p>
            <a:pPr marL="0" indent="0">
              <a:buNone/>
            </a:pPr>
            <a:endParaRPr lang="en-US">
              <a:solidFill>
                <a:srgbClr val="FF0000"/>
              </a:solidFill>
            </a:endParaRPr>
          </a:p>
        </p:txBody>
      </p:sp>
    </p:spTree>
    <p:extLst>
      <p:ext uri="{BB962C8B-B14F-4D97-AF65-F5344CB8AC3E}">
        <p14:creationId xmlns:p14="http://schemas.microsoft.com/office/powerpoint/2010/main" val="1989721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C35AD-355F-F18E-0128-B93E425B51CD}"/>
              </a:ext>
            </a:extLst>
          </p:cNvPr>
          <p:cNvSpPr>
            <a:spLocks noGrp="1"/>
          </p:cNvSpPr>
          <p:nvPr>
            <p:ph type="sldNum" sz="quarter" idx="11"/>
          </p:nvPr>
        </p:nvSpPr>
        <p:spPr/>
        <p:txBody>
          <a:bodyPr/>
          <a:lstStyle/>
          <a:p>
            <a:fld id="{B808CAB8-6123-4F46-A4F1-91E8380FDB49}" type="slidenum">
              <a:rPr lang="en-US" smtClean="0"/>
              <a:t>57</a:t>
            </a:fld>
            <a:endParaRPr lang="en-US"/>
          </a:p>
        </p:txBody>
      </p:sp>
      <p:sp>
        <p:nvSpPr>
          <p:cNvPr id="4" name="Title 3">
            <a:extLst>
              <a:ext uri="{FF2B5EF4-FFF2-40B4-BE49-F238E27FC236}">
                <a16:creationId xmlns:a16="http://schemas.microsoft.com/office/drawing/2014/main" id="{55FBEBDB-27EA-CFD9-4196-494F0F0B5B50}"/>
              </a:ext>
            </a:extLst>
          </p:cNvPr>
          <p:cNvSpPr>
            <a:spLocks noGrp="1"/>
          </p:cNvSpPr>
          <p:nvPr>
            <p:ph type="title"/>
          </p:nvPr>
        </p:nvSpPr>
        <p:spPr>
          <a:xfrm>
            <a:off x="609600" y="1052512"/>
            <a:ext cx="10972800" cy="852488"/>
          </a:xfrm>
        </p:spPr>
        <p:txBody>
          <a:bodyPr/>
          <a:lstStyle/>
          <a:p>
            <a:r>
              <a:rPr lang="en-US"/>
              <a:t>RAMP EC and I-20s</a:t>
            </a:r>
          </a:p>
        </p:txBody>
      </p:sp>
      <p:sp>
        <p:nvSpPr>
          <p:cNvPr id="3" name="Content Placeholder 2">
            <a:extLst>
              <a:ext uri="{FF2B5EF4-FFF2-40B4-BE49-F238E27FC236}">
                <a16:creationId xmlns:a16="http://schemas.microsoft.com/office/drawing/2014/main" id="{EE9783A7-ADAD-5EE6-063A-B910818DDE57}"/>
              </a:ext>
            </a:extLst>
          </p:cNvPr>
          <p:cNvSpPr>
            <a:spLocks noGrp="1"/>
          </p:cNvSpPr>
          <p:nvPr>
            <p:ph sz="quarter" idx="12"/>
          </p:nvPr>
        </p:nvSpPr>
        <p:spPr>
          <a:xfrm>
            <a:off x="838200" y="1828800"/>
            <a:ext cx="10515600" cy="4222750"/>
          </a:xfrm>
        </p:spPr>
        <p:txBody>
          <a:bodyPr/>
          <a:lstStyle/>
          <a:p>
            <a:r>
              <a:rPr lang="en-US"/>
              <a:t>We will issue a certificate of eligibility for F-1 status (I-20) for new GAs when RAMP EC is beyond pre-submission.</a:t>
            </a:r>
          </a:p>
          <a:p>
            <a:r>
              <a:rPr lang="en-US"/>
              <a:t>RAMP EC applies to teaching assistants and research assistants.</a:t>
            </a:r>
          </a:p>
          <a:p>
            <a:r>
              <a:rPr lang="en-US"/>
              <a:t>Research assistantships will take longer to clear.</a:t>
            </a:r>
          </a:p>
          <a:p>
            <a:r>
              <a:rPr lang="en-US"/>
              <a:t>Check RAMP EC frequently to ensure that students have cleared screening prior to the start of the semester in which they will be working.</a:t>
            </a:r>
          </a:p>
          <a:p>
            <a:pPr marL="0" indent="0">
              <a:buNone/>
            </a:pPr>
            <a:endParaRPr lang="en-US"/>
          </a:p>
        </p:txBody>
      </p:sp>
    </p:spTree>
    <p:extLst>
      <p:ext uri="{BB962C8B-B14F-4D97-AF65-F5344CB8AC3E}">
        <p14:creationId xmlns:p14="http://schemas.microsoft.com/office/powerpoint/2010/main" val="3113653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54682-2A59-BB3F-CB3D-4633635233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AEA743-495F-BA5B-4DBC-AE5208B753CF}"/>
              </a:ext>
            </a:extLst>
          </p:cNvPr>
          <p:cNvSpPr>
            <a:spLocks noGrp="1"/>
          </p:cNvSpPr>
          <p:nvPr>
            <p:ph type="sldNum" sz="quarter" idx="11"/>
          </p:nvPr>
        </p:nvSpPr>
        <p:spPr/>
        <p:txBody>
          <a:bodyPr/>
          <a:lstStyle/>
          <a:p>
            <a:fld id="{B808CAB8-6123-4F46-A4F1-91E8380FDB49}" type="slidenum">
              <a:rPr lang="en-US" smtClean="0"/>
              <a:t>58</a:t>
            </a:fld>
            <a:endParaRPr lang="en-US"/>
          </a:p>
        </p:txBody>
      </p:sp>
      <p:sp>
        <p:nvSpPr>
          <p:cNvPr id="4" name="Title 3">
            <a:extLst>
              <a:ext uri="{FF2B5EF4-FFF2-40B4-BE49-F238E27FC236}">
                <a16:creationId xmlns:a16="http://schemas.microsoft.com/office/drawing/2014/main" id="{533316A5-DB9D-11AD-B986-2C3F46B10163}"/>
              </a:ext>
            </a:extLst>
          </p:cNvPr>
          <p:cNvSpPr>
            <a:spLocks noGrp="1"/>
          </p:cNvSpPr>
          <p:nvPr>
            <p:ph type="title"/>
          </p:nvPr>
        </p:nvSpPr>
        <p:spPr>
          <a:xfrm>
            <a:off x="609600" y="1052512"/>
            <a:ext cx="10972800" cy="852488"/>
          </a:xfrm>
        </p:spPr>
        <p:txBody>
          <a:bodyPr/>
          <a:lstStyle/>
          <a:p>
            <a:r>
              <a:rPr lang="en-US"/>
              <a:t>RAMP EC and I-20s (FCoC)</a:t>
            </a:r>
          </a:p>
        </p:txBody>
      </p:sp>
      <p:sp>
        <p:nvSpPr>
          <p:cNvPr id="3" name="Content Placeholder 2">
            <a:extLst>
              <a:ext uri="{FF2B5EF4-FFF2-40B4-BE49-F238E27FC236}">
                <a16:creationId xmlns:a16="http://schemas.microsoft.com/office/drawing/2014/main" id="{F55EBAC6-A040-4426-A5EC-7DFA128F06C4}"/>
              </a:ext>
            </a:extLst>
          </p:cNvPr>
          <p:cNvSpPr>
            <a:spLocks noGrp="1"/>
          </p:cNvSpPr>
          <p:nvPr>
            <p:ph sz="quarter" idx="12"/>
          </p:nvPr>
        </p:nvSpPr>
        <p:spPr>
          <a:xfrm>
            <a:off x="838200" y="1828800"/>
            <a:ext cx="10515600" cy="4222750"/>
          </a:xfrm>
        </p:spPr>
        <p:txBody>
          <a:bodyPr/>
          <a:lstStyle/>
          <a:p>
            <a:r>
              <a:rPr lang="en-US"/>
              <a:t>FCOC for Florida (different from visa bans) includes China, Russia, Iran, North Korea, Cuba, Venezuela, and Syria.</a:t>
            </a:r>
          </a:p>
          <a:p>
            <a:r>
              <a:rPr lang="en-US"/>
              <a:t>While the injunction on FL Statute Section 288.860 is in place, allowing hiring of students from </a:t>
            </a:r>
            <a:r>
              <a:rPr lang="en-US" err="1"/>
              <a:t>FCoC</a:t>
            </a:r>
            <a:r>
              <a:rPr lang="en-US"/>
              <a:t> without BOT/BOG approval, we will issue an I-20 once the RAMP EC record indicates that no BOT/BOG approval is needed.</a:t>
            </a:r>
          </a:p>
          <a:p>
            <a:r>
              <a:rPr lang="en-US"/>
              <a:t>If the injunction is lifted, we will issue an I-20 for students from FCOC ONLY if the RAMP EC record shows that BOT/BOG approval is not required. </a:t>
            </a:r>
          </a:p>
          <a:p>
            <a:endParaRPr lang="en-US"/>
          </a:p>
        </p:txBody>
      </p:sp>
    </p:spTree>
    <p:extLst>
      <p:ext uri="{BB962C8B-B14F-4D97-AF65-F5344CB8AC3E}">
        <p14:creationId xmlns:p14="http://schemas.microsoft.com/office/powerpoint/2010/main" val="236212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8D16F-45D7-982A-2058-5D54BBAD889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1E969-4731-1019-CFDC-23B86DA77EF3}"/>
              </a:ext>
            </a:extLst>
          </p:cNvPr>
          <p:cNvSpPr>
            <a:spLocks noGrp="1"/>
          </p:cNvSpPr>
          <p:nvPr>
            <p:ph type="sldNum" sz="quarter" idx="11"/>
          </p:nvPr>
        </p:nvSpPr>
        <p:spPr/>
        <p:txBody>
          <a:bodyPr/>
          <a:lstStyle/>
          <a:p>
            <a:fld id="{B808CAB8-6123-4F46-A4F1-91E8380FDB49}" type="slidenum">
              <a:rPr lang="en-US" smtClean="0"/>
              <a:t>59</a:t>
            </a:fld>
            <a:endParaRPr lang="en-US"/>
          </a:p>
        </p:txBody>
      </p:sp>
      <p:sp>
        <p:nvSpPr>
          <p:cNvPr id="4" name="Title 3">
            <a:extLst>
              <a:ext uri="{FF2B5EF4-FFF2-40B4-BE49-F238E27FC236}">
                <a16:creationId xmlns:a16="http://schemas.microsoft.com/office/drawing/2014/main" id="{01EB24CB-FBA6-69E6-5622-5C78F41C7EC3}"/>
              </a:ext>
            </a:extLst>
          </p:cNvPr>
          <p:cNvSpPr>
            <a:spLocks noGrp="1"/>
          </p:cNvSpPr>
          <p:nvPr>
            <p:ph type="title"/>
          </p:nvPr>
        </p:nvSpPr>
        <p:spPr>
          <a:xfrm>
            <a:off x="609600" y="1052512"/>
            <a:ext cx="10972800" cy="852488"/>
          </a:xfrm>
        </p:spPr>
        <p:txBody>
          <a:bodyPr/>
          <a:lstStyle/>
          <a:p>
            <a:r>
              <a:rPr lang="en-US" dirty="0"/>
              <a:t>RAMP EC and I-20s (</a:t>
            </a:r>
            <a:r>
              <a:rPr lang="en-US" dirty="0" err="1"/>
              <a:t>FCoC</a:t>
            </a:r>
            <a:r>
              <a:rPr lang="en-US" dirty="0"/>
              <a:t>) (2)</a:t>
            </a:r>
          </a:p>
        </p:txBody>
      </p:sp>
      <p:sp>
        <p:nvSpPr>
          <p:cNvPr id="3" name="Content Placeholder 2">
            <a:extLst>
              <a:ext uri="{FF2B5EF4-FFF2-40B4-BE49-F238E27FC236}">
                <a16:creationId xmlns:a16="http://schemas.microsoft.com/office/drawing/2014/main" id="{E33D9AA0-57F2-EE48-C21B-6CC34B114BF3}"/>
              </a:ext>
            </a:extLst>
          </p:cNvPr>
          <p:cNvSpPr>
            <a:spLocks noGrp="1"/>
          </p:cNvSpPr>
          <p:nvPr>
            <p:ph sz="quarter" idx="12"/>
          </p:nvPr>
        </p:nvSpPr>
        <p:spPr>
          <a:xfrm>
            <a:off x="838200" y="1828800"/>
            <a:ext cx="10515600" cy="4222750"/>
          </a:xfrm>
        </p:spPr>
        <p:txBody>
          <a:bodyPr/>
          <a:lstStyle/>
          <a:p>
            <a:r>
              <a:rPr lang="en-US"/>
              <a:t>Departments will be notified by the Compliance Office as soon as the injunction is lifted so that impacted students can be notified that they will not be cleared for fall to begin employment and the assistantship is rescinded but that they can still attend on personal funds, loans, or scholarships.</a:t>
            </a:r>
          </a:p>
        </p:txBody>
      </p:sp>
    </p:spTree>
    <p:extLst>
      <p:ext uri="{BB962C8B-B14F-4D97-AF65-F5344CB8AC3E}">
        <p14:creationId xmlns:p14="http://schemas.microsoft.com/office/powerpoint/2010/main" val="410684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808CAB8-6123-4F46-A4F1-91E8380FDB49}" type="slidenum">
              <a:rPr lang="en-US" smtClean="0"/>
              <a:t>6</a:t>
            </a:fld>
            <a:endParaRPr lang="en-US"/>
          </a:p>
        </p:txBody>
      </p:sp>
      <p:sp>
        <p:nvSpPr>
          <p:cNvPr id="2" name="Title 1"/>
          <p:cNvSpPr>
            <a:spLocks noGrp="1"/>
          </p:cNvSpPr>
          <p:nvPr>
            <p:ph type="title"/>
          </p:nvPr>
        </p:nvSpPr>
        <p:spPr>
          <a:xfrm>
            <a:off x="609600" y="1112737"/>
            <a:ext cx="10972800" cy="852488"/>
          </a:xfrm>
        </p:spPr>
        <p:txBody>
          <a:bodyPr/>
          <a:lstStyle/>
          <a:p>
            <a:r>
              <a:rPr lang="en-US"/>
              <a:t>Why RAMP Export Control is Necessary</a:t>
            </a:r>
          </a:p>
        </p:txBody>
      </p:sp>
      <p:sp>
        <p:nvSpPr>
          <p:cNvPr id="5" name="Content Placeholder 4"/>
          <p:cNvSpPr>
            <a:spLocks noGrp="1"/>
          </p:cNvSpPr>
          <p:nvPr>
            <p:ph sz="quarter" idx="12"/>
          </p:nvPr>
        </p:nvSpPr>
        <p:spPr>
          <a:xfrm>
            <a:off x="838200" y="1965225"/>
            <a:ext cx="10744200" cy="4222750"/>
          </a:xfrm>
        </p:spPr>
        <p:txBody>
          <a:bodyPr/>
          <a:lstStyle/>
          <a:p>
            <a:r>
              <a:rPr lang="en-US" b="0" i="0">
                <a:solidFill>
                  <a:srgbClr val="2C2A29"/>
                </a:solidFill>
                <a:effectLst/>
                <a:latin typeface="Open Sans" pitchFamily="2" charset="0"/>
              </a:rPr>
              <a:t>The RAMP Export Control process ensures Florida State University remains in compliance with the following: </a:t>
            </a:r>
            <a:endParaRPr lang="en-US"/>
          </a:p>
          <a:p>
            <a:pPr lvl="1">
              <a:lnSpc>
                <a:spcPct val="150000"/>
              </a:lnSpc>
            </a:pPr>
            <a:r>
              <a:rPr lang="en-US"/>
              <a:t>1010.35, Fla. Stat. – Research-Related Positions</a:t>
            </a:r>
          </a:p>
          <a:p>
            <a:pPr lvl="1">
              <a:lnSpc>
                <a:spcPct val="150000"/>
              </a:lnSpc>
            </a:pPr>
            <a:r>
              <a:rPr lang="en-US"/>
              <a:t>288.860, Fla. Stat. &amp; BOG Reg. 9.012 – Foreign Countries of Concern</a:t>
            </a:r>
          </a:p>
          <a:p>
            <a:pPr lvl="1">
              <a:lnSpc>
                <a:spcPct val="150000"/>
              </a:lnSpc>
            </a:pPr>
            <a:r>
              <a:rPr lang="en-US"/>
              <a:t>Personal Funding Rule</a:t>
            </a:r>
          </a:p>
          <a:p>
            <a:pPr marL="1371600" lvl="3" indent="0">
              <a:buNone/>
            </a:pPr>
            <a:endParaRPr lang="en-US"/>
          </a:p>
        </p:txBody>
      </p:sp>
    </p:spTree>
    <p:extLst>
      <p:ext uri="{BB962C8B-B14F-4D97-AF65-F5344CB8AC3E}">
        <p14:creationId xmlns:p14="http://schemas.microsoft.com/office/powerpoint/2010/main" val="254421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993435-C0CA-0605-EEF0-04028EE798C7}"/>
              </a:ext>
            </a:extLst>
          </p:cNvPr>
          <p:cNvSpPr>
            <a:spLocks noGrp="1"/>
          </p:cNvSpPr>
          <p:nvPr>
            <p:ph type="sldNum" sz="quarter" idx="11"/>
          </p:nvPr>
        </p:nvSpPr>
        <p:spPr/>
        <p:txBody>
          <a:bodyPr/>
          <a:lstStyle/>
          <a:p>
            <a:fld id="{B808CAB8-6123-4F46-A4F1-91E8380FDB49}" type="slidenum">
              <a:rPr lang="en-US" smtClean="0"/>
              <a:t>60</a:t>
            </a:fld>
            <a:endParaRPr lang="en-US"/>
          </a:p>
        </p:txBody>
      </p:sp>
      <p:sp>
        <p:nvSpPr>
          <p:cNvPr id="4" name="Title 3">
            <a:extLst>
              <a:ext uri="{FF2B5EF4-FFF2-40B4-BE49-F238E27FC236}">
                <a16:creationId xmlns:a16="http://schemas.microsoft.com/office/drawing/2014/main" id="{ED17BB7B-2866-1719-5105-B94DC0579876}"/>
              </a:ext>
            </a:extLst>
          </p:cNvPr>
          <p:cNvSpPr>
            <a:spLocks noGrp="1"/>
          </p:cNvSpPr>
          <p:nvPr>
            <p:ph type="title"/>
          </p:nvPr>
        </p:nvSpPr>
        <p:spPr/>
        <p:txBody>
          <a:bodyPr/>
          <a:lstStyle/>
          <a:p>
            <a:r>
              <a:rPr lang="en-US"/>
              <a:t>Funding Requirements for I-20s</a:t>
            </a:r>
          </a:p>
        </p:txBody>
      </p:sp>
      <p:sp>
        <p:nvSpPr>
          <p:cNvPr id="3" name="Content Placeholder 2">
            <a:extLst>
              <a:ext uri="{FF2B5EF4-FFF2-40B4-BE49-F238E27FC236}">
                <a16:creationId xmlns:a16="http://schemas.microsoft.com/office/drawing/2014/main" id="{F8367946-3EA0-C90C-AB7C-EF8AF207172A}"/>
              </a:ext>
            </a:extLst>
          </p:cNvPr>
          <p:cNvSpPr>
            <a:spLocks noGrp="1"/>
          </p:cNvSpPr>
          <p:nvPr>
            <p:ph sz="quarter" idx="12"/>
          </p:nvPr>
        </p:nvSpPr>
        <p:spPr>
          <a:xfrm>
            <a:off x="902208" y="1995488"/>
            <a:ext cx="10515600" cy="4222750"/>
          </a:xfrm>
        </p:spPr>
        <p:txBody>
          <a:bodyPr/>
          <a:lstStyle/>
          <a:p>
            <a:r>
              <a:rPr lang="en-US"/>
              <a:t>Financial Aid typically determines the university cost of attendance each year between March and July.</a:t>
            </a:r>
          </a:p>
          <a:p>
            <a:r>
              <a:rPr lang="en-US"/>
              <a:t>The CGE uses the previous year’s cost of attendance through the upcoming Fall semester, and then we switch for Spring.</a:t>
            </a:r>
          </a:p>
          <a:p>
            <a:r>
              <a:rPr lang="en-US"/>
              <a:t>We issue certificates of eligibility (I-20s) showing 12 months of costs and funding.</a:t>
            </a:r>
          </a:p>
          <a:p>
            <a:r>
              <a:rPr lang="en-US"/>
              <a:t>We use the number of credit hours reflected in the GA offer letters.</a:t>
            </a:r>
          </a:p>
        </p:txBody>
      </p:sp>
    </p:spTree>
    <p:extLst>
      <p:ext uri="{BB962C8B-B14F-4D97-AF65-F5344CB8AC3E}">
        <p14:creationId xmlns:p14="http://schemas.microsoft.com/office/powerpoint/2010/main" val="1257661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AEFB14-073C-D17F-D37F-640DE479CDA0}"/>
              </a:ext>
            </a:extLst>
          </p:cNvPr>
          <p:cNvSpPr>
            <a:spLocks noGrp="1"/>
          </p:cNvSpPr>
          <p:nvPr>
            <p:ph type="sldNum" sz="quarter" idx="11"/>
          </p:nvPr>
        </p:nvSpPr>
        <p:spPr/>
        <p:txBody>
          <a:bodyPr/>
          <a:lstStyle/>
          <a:p>
            <a:fld id="{B808CAB8-6123-4F46-A4F1-91E8380FDB49}" type="slidenum">
              <a:rPr lang="en-US" smtClean="0"/>
              <a:t>61</a:t>
            </a:fld>
            <a:endParaRPr lang="en-US"/>
          </a:p>
        </p:txBody>
      </p:sp>
      <p:sp>
        <p:nvSpPr>
          <p:cNvPr id="4" name="Title 3">
            <a:extLst>
              <a:ext uri="{FF2B5EF4-FFF2-40B4-BE49-F238E27FC236}">
                <a16:creationId xmlns:a16="http://schemas.microsoft.com/office/drawing/2014/main" id="{C86DB987-05A5-D9DA-31CA-0C053C46D553}"/>
              </a:ext>
            </a:extLst>
          </p:cNvPr>
          <p:cNvSpPr>
            <a:spLocks noGrp="1"/>
          </p:cNvSpPr>
          <p:nvPr>
            <p:ph type="title"/>
          </p:nvPr>
        </p:nvSpPr>
        <p:spPr/>
        <p:txBody>
          <a:bodyPr/>
          <a:lstStyle/>
          <a:p>
            <a:r>
              <a:rPr lang="en-US"/>
              <a:t>Fall 2026 Cost of Attendance</a:t>
            </a:r>
          </a:p>
        </p:txBody>
      </p:sp>
      <p:pic>
        <p:nvPicPr>
          <p:cNvPr id="6" name="Content Placeholder 5" descr="A table displaying graduate ECA tuition, fees, and living expenses across credit hours ranging from 18 to 36, with totals increasing from 49,944 to 71,094. It also includes specialized graduate programs with first-year credits, program-specific fees, and detailed tuition and fees for various fields such as Applied Econ, MBA, Finance, Counseling, and Film Writing, highlighting significant cost variations and additional fees for summer and specific programs.">
            <a:extLst>
              <a:ext uri="{FF2B5EF4-FFF2-40B4-BE49-F238E27FC236}">
                <a16:creationId xmlns:a16="http://schemas.microsoft.com/office/drawing/2014/main" id="{6F9A0AC1-5CDA-1862-858C-80F97A15CD37}"/>
              </a:ext>
            </a:extLst>
          </p:cNvPr>
          <p:cNvPicPr>
            <a:picLocks noGrp="1" noChangeAspect="1"/>
          </p:cNvPicPr>
          <p:nvPr>
            <p:ph sz="quarter" idx="12"/>
          </p:nvPr>
        </p:nvPicPr>
        <p:blipFill>
          <a:blip r:embed="rId2"/>
          <a:stretch>
            <a:fillRect/>
          </a:stretch>
        </p:blipFill>
        <p:spPr>
          <a:xfrm>
            <a:off x="2468365" y="2092399"/>
            <a:ext cx="7255270" cy="4359434"/>
          </a:xfrm>
          <a:prstGeom prst="rect">
            <a:avLst/>
          </a:prstGeom>
        </p:spPr>
      </p:pic>
    </p:spTree>
    <p:extLst>
      <p:ext uri="{BB962C8B-B14F-4D97-AF65-F5344CB8AC3E}">
        <p14:creationId xmlns:p14="http://schemas.microsoft.com/office/powerpoint/2010/main" val="30712039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49A463-CF66-315D-2620-FA69973EFEA1}"/>
              </a:ext>
            </a:extLst>
          </p:cNvPr>
          <p:cNvSpPr>
            <a:spLocks noGrp="1"/>
          </p:cNvSpPr>
          <p:nvPr>
            <p:ph type="sldNum" sz="quarter" idx="11"/>
          </p:nvPr>
        </p:nvSpPr>
        <p:spPr/>
        <p:txBody>
          <a:bodyPr/>
          <a:lstStyle/>
          <a:p>
            <a:fld id="{B808CAB8-6123-4F46-A4F1-91E8380FDB49}" type="slidenum">
              <a:rPr lang="en-US" smtClean="0"/>
              <a:t>62</a:t>
            </a:fld>
            <a:endParaRPr lang="en-US"/>
          </a:p>
        </p:txBody>
      </p:sp>
      <p:sp>
        <p:nvSpPr>
          <p:cNvPr id="4" name="Title 3">
            <a:extLst>
              <a:ext uri="{FF2B5EF4-FFF2-40B4-BE49-F238E27FC236}">
                <a16:creationId xmlns:a16="http://schemas.microsoft.com/office/drawing/2014/main" id="{BA2FC334-35E2-1E87-03F0-4F083E7BF122}"/>
              </a:ext>
            </a:extLst>
          </p:cNvPr>
          <p:cNvSpPr>
            <a:spLocks noGrp="1"/>
          </p:cNvSpPr>
          <p:nvPr>
            <p:ph type="title"/>
          </p:nvPr>
        </p:nvSpPr>
        <p:spPr/>
        <p:txBody>
          <a:bodyPr/>
          <a:lstStyle/>
          <a:p>
            <a:r>
              <a:rPr lang="en-US"/>
              <a:t>I-20 Cost of Attendance and Funding</a:t>
            </a:r>
          </a:p>
        </p:txBody>
      </p:sp>
      <p:sp>
        <p:nvSpPr>
          <p:cNvPr id="7" name="TextBox 6">
            <a:extLst>
              <a:ext uri="{FF2B5EF4-FFF2-40B4-BE49-F238E27FC236}">
                <a16:creationId xmlns:a16="http://schemas.microsoft.com/office/drawing/2014/main" id="{DEEFD12C-578E-9D97-F36D-4AD97C803321}"/>
              </a:ext>
            </a:extLst>
          </p:cNvPr>
          <p:cNvSpPr txBox="1"/>
          <p:nvPr/>
        </p:nvSpPr>
        <p:spPr>
          <a:xfrm>
            <a:off x="685800" y="4145339"/>
            <a:ext cx="10867587" cy="2492990"/>
          </a:xfrm>
          <a:prstGeom prst="rect">
            <a:avLst/>
          </a:prstGeom>
          <a:noFill/>
        </p:spPr>
        <p:txBody>
          <a:bodyPr wrap="square" rtlCol="0">
            <a:spAutoFit/>
          </a:bodyPr>
          <a:lstStyle/>
          <a:p>
            <a:pPr marL="285750" indent="-285750">
              <a:buFont typeface="Arial" panose="020B0604020202020204" pitchFamily="34" charset="0"/>
              <a:buChar char="•"/>
            </a:pPr>
            <a:r>
              <a:rPr lang="en-US" sz="2600"/>
              <a:t>This example shows costs for 27 credit hours and a dependent.</a:t>
            </a:r>
          </a:p>
          <a:p>
            <a:endParaRPr lang="en-US" sz="2600"/>
          </a:p>
          <a:p>
            <a:pPr marL="285750" indent="-285750">
              <a:buFont typeface="Arial" panose="020B0604020202020204" pitchFamily="34" charset="0"/>
              <a:buChar char="•"/>
            </a:pPr>
            <a:r>
              <a:rPr lang="en-US" sz="2600"/>
              <a:t>International students are not eligible for U.S. financial aid but may be eligible for a student loan through their home government, an international organization, or a private student loan provider. Dependents are not eligible for U.S. employment.</a:t>
            </a:r>
          </a:p>
        </p:txBody>
      </p:sp>
      <p:pic>
        <p:nvPicPr>
          <p:cNvPr id="6" name="Content Placeholder 5" descr="Screenshot of Estimated cost for tuition and fees. Total equals $66.529">
            <a:extLst>
              <a:ext uri="{FF2B5EF4-FFF2-40B4-BE49-F238E27FC236}">
                <a16:creationId xmlns:a16="http://schemas.microsoft.com/office/drawing/2014/main" id="{816BCBD3-89D3-FEE0-48EF-D12C7D0C3579}"/>
              </a:ext>
            </a:extLst>
          </p:cNvPr>
          <p:cNvPicPr>
            <a:picLocks noGrp="1" noChangeAspect="1"/>
          </p:cNvPicPr>
          <p:nvPr>
            <p:ph sz="quarter" idx="12"/>
          </p:nvPr>
        </p:nvPicPr>
        <p:blipFill>
          <a:blip r:embed="rId2"/>
          <a:stretch>
            <a:fillRect/>
          </a:stretch>
        </p:blipFill>
        <p:spPr>
          <a:xfrm>
            <a:off x="457200" y="1995488"/>
            <a:ext cx="11448174" cy="1849528"/>
          </a:xfrm>
          <a:prstGeom prst="rect">
            <a:avLst/>
          </a:prstGeom>
        </p:spPr>
      </p:pic>
    </p:spTree>
    <p:extLst>
      <p:ext uri="{BB962C8B-B14F-4D97-AF65-F5344CB8AC3E}">
        <p14:creationId xmlns:p14="http://schemas.microsoft.com/office/powerpoint/2010/main" val="2533668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4551DA-B01B-BB9F-1E74-20904EB9E004}"/>
              </a:ext>
            </a:extLst>
          </p:cNvPr>
          <p:cNvSpPr>
            <a:spLocks noGrp="1"/>
          </p:cNvSpPr>
          <p:nvPr>
            <p:ph type="sldNum" sz="quarter" idx="11"/>
          </p:nvPr>
        </p:nvSpPr>
        <p:spPr/>
        <p:txBody>
          <a:bodyPr/>
          <a:lstStyle/>
          <a:p>
            <a:fld id="{B808CAB8-6123-4F46-A4F1-91E8380FDB49}" type="slidenum">
              <a:rPr lang="en-US" smtClean="0"/>
              <a:t>63</a:t>
            </a:fld>
            <a:endParaRPr lang="en-US"/>
          </a:p>
        </p:txBody>
      </p:sp>
      <p:sp>
        <p:nvSpPr>
          <p:cNvPr id="4" name="Title 3">
            <a:extLst>
              <a:ext uri="{FF2B5EF4-FFF2-40B4-BE49-F238E27FC236}">
                <a16:creationId xmlns:a16="http://schemas.microsoft.com/office/drawing/2014/main" id="{BBAD85BB-55C8-15A1-4463-4E2E70599BCE}"/>
              </a:ext>
            </a:extLst>
          </p:cNvPr>
          <p:cNvSpPr>
            <a:spLocks noGrp="1"/>
          </p:cNvSpPr>
          <p:nvPr>
            <p:ph type="title"/>
          </p:nvPr>
        </p:nvSpPr>
        <p:spPr>
          <a:xfrm>
            <a:off x="609600" y="1012261"/>
            <a:ext cx="10972800" cy="852488"/>
          </a:xfrm>
        </p:spPr>
        <p:txBody>
          <a:bodyPr/>
          <a:lstStyle/>
          <a:p>
            <a:r>
              <a:rPr lang="en-US"/>
              <a:t>Updated SSN Process</a:t>
            </a:r>
          </a:p>
        </p:txBody>
      </p:sp>
      <p:sp>
        <p:nvSpPr>
          <p:cNvPr id="3" name="Content Placeholder 2">
            <a:extLst>
              <a:ext uri="{FF2B5EF4-FFF2-40B4-BE49-F238E27FC236}">
                <a16:creationId xmlns:a16="http://schemas.microsoft.com/office/drawing/2014/main" id="{EBD2E348-64DC-C3D5-2C10-E336883ABF5F}"/>
              </a:ext>
            </a:extLst>
          </p:cNvPr>
          <p:cNvSpPr>
            <a:spLocks noGrp="1"/>
          </p:cNvSpPr>
          <p:nvPr>
            <p:ph sz="quarter" idx="12"/>
          </p:nvPr>
        </p:nvSpPr>
        <p:spPr>
          <a:xfrm>
            <a:off x="838200" y="1786692"/>
            <a:ext cx="10515600" cy="4222750"/>
          </a:xfrm>
        </p:spPr>
        <p:txBody>
          <a:bodyPr lIns="91440" tIns="45720" rIns="91440" bIns="45720" anchor="t"/>
          <a:lstStyle/>
          <a:p>
            <a:r>
              <a:rPr lang="en-US"/>
              <a:t>Since the Social Security Administration now requires advance appointments, international students without an SSN can be onboarded with documentation of the appointment time and date.</a:t>
            </a:r>
          </a:p>
        </p:txBody>
      </p:sp>
    </p:spTree>
    <p:extLst>
      <p:ext uri="{BB962C8B-B14F-4D97-AF65-F5344CB8AC3E}">
        <p14:creationId xmlns:p14="http://schemas.microsoft.com/office/powerpoint/2010/main" val="17608187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5F9E1-ED62-00F7-5A0B-57A7D5A7545F}"/>
              </a:ext>
            </a:extLst>
          </p:cNvPr>
          <p:cNvSpPr>
            <a:spLocks noGrp="1"/>
          </p:cNvSpPr>
          <p:nvPr>
            <p:ph type="sldNum" sz="quarter" idx="11"/>
          </p:nvPr>
        </p:nvSpPr>
        <p:spPr/>
        <p:txBody>
          <a:bodyPr/>
          <a:lstStyle/>
          <a:p>
            <a:fld id="{B808CAB8-6123-4F46-A4F1-91E8380FDB49}" type="slidenum">
              <a:rPr lang="en-US" smtClean="0"/>
              <a:t>64</a:t>
            </a:fld>
            <a:endParaRPr lang="en-US"/>
          </a:p>
        </p:txBody>
      </p:sp>
      <p:sp>
        <p:nvSpPr>
          <p:cNvPr id="4" name="Title 3">
            <a:extLst>
              <a:ext uri="{FF2B5EF4-FFF2-40B4-BE49-F238E27FC236}">
                <a16:creationId xmlns:a16="http://schemas.microsoft.com/office/drawing/2014/main" id="{2A9F4830-C87C-BB0F-AF9F-DF398BDCBD1C}"/>
              </a:ext>
            </a:extLst>
          </p:cNvPr>
          <p:cNvSpPr>
            <a:spLocks noGrp="1"/>
          </p:cNvSpPr>
          <p:nvPr>
            <p:ph type="title"/>
          </p:nvPr>
        </p:nvSpPr>
        <p:spPr/>
        <p:txBody>
          <a:bodyPr/>
          <a:lstStyle/>
          <a:p>
            <a:r>
              <a:rPr lang="en-US" dirty="0"/>
              <a:t>Updated SSN Process (2)</a:t>
            </a:r>
          </a:p>
        </p:txBody>
      </p:sp>
      <p:sp>
        <p:nvSpPr>
          <p:cNvPr id="3" name="Content Placeholder 2">
            <a:extLst>
              <a:ext uri="{FF2B5EF4-FFF2-40B4-BE49-F238E27FC236}">
                <a16:creationId xmlns:a16="http://schemas.microsoft.com/office/drawing/2014/main" id="{F0F49D18-4C67-A0FB-6233-E94DBC06B529}"/>
              </a:ext>
            </a:extLst>
          </p:cNvPr>
          <p:cNvSpPr>
            <a:spLocks noGrp="1"/>
          </p:cNvSpPr>
          <p:nvPr>
            <p:ph sz="quarter" idx="12"/>
          </p:nvPr>
        </p:nvSpPr>
        <p:spPr/>
        <p:txBody>
          <a:bodyPr lIns="91440" tIns="45720" rIns="91440" bIns="45720" anchor="t"/>
          <a:lstStyle/>
          <a:p>
            <a:pPr lvl="1"/>
            <a:r>
              <a:rPr lang="en-US" dirty="0"/>
              <a:t>Students apply for the SSN online and set an appointment (usually 2-3 weeks out).</a:t>
            </a:r>
          </a:p>
          <a:p>
            <a:pPr lvl="1"/>
            <a:r>
              <a:rPr lang="en-US" dirty="0"/>
              <a:t>Complete their arrival confirmation in Nole Start and get confirmation of immigration registration.</a:t>
            </a:r>
            <a:endParaRPr lang="en-US" dirty="0">
              <a:ea typeface="Calibri"/>
              <a:cs typeface="Calibri"/>
            </a:endParaRPr>
          </a:p>
          <a:p>
            <a:pPr lvl="1"/>
            <a:r>
              <a:rPr lang="en-US" dirty="0"/>
              <a:t>Obtain an SSN letter from the hiring department and bring it to the CGE for signature.</a:t>
            </a:r>
          </a:p>
          <a:p>
            <a:pPr lvl="1"/>
            <a:r>
              <a:rPr lang="en-US" dirty="0"/>
              <a:t>Attend their interview in person with the letter, I-20, I-94 &amp; passport.</a:t>
            </a:r>
          </a:p>
          <a:p>
            <a:endParaRPr lang="en-US" dirty="0"/>
          </a:p>
        </p:txBody>
      </p:sp>
    </p:spTree>
    <p:extLst>
      <p:ext uri="{BB962C8B-B14F-4D97-AF65-F5344CB8AC3E}">
        <p14:creationId xmlns:p14="http://schemas.microsoft.com/office/powerpoint/2010/main" val="7138967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028AA5-6DAA-C905-1F50-F54E2C00CE98}"/>
              </a:ext>
            </a:extLst>
          </p:cNvPr>
          <p:cNvSpPr>
            <a:spLocks noGrp="1"/>
          </p:cNvSpPr>
          <p:nvPr>
            <p:ph type="sldNum" sz="quarter" idx="11"/>
          </p:nvPr>
        </p:nvSpPr>
        <p:spPr/>
        <p:txBody>
          <a:bodyPr/>
          <a:lstStyle/>
          <a:p>
            <a:fld id="{B808CAB8-6123-4F46-A4F1-91E8380FDB49}" type="slidenum">
              <a:rPr lang="en-US" smtClean="0"/>
              <a:t>65</a:t>
            </a:fld>
            <a:endParaRPr lang="en-US"/>
          </a:p>
        </p:txBody>
      </p:sp>
      <p:sp>
        <p:nvSpPr>
          <p:cNvPr id="4" name="Title 3">
            <a:extLst>
              <a:ext uri="{FF2B5EF4-FFF2-40B4-BE49-F238E27FC236}">
                <a16:creationId xmlns:a16="http://schemas.microsoft.com/office/drawing/2014/main" id="{BF6BBCC9-0D00-2DB4-CD6B-7155CC036DA4}"/>
              </a:ext>
            </a:extLst>
          </p:cNvPr>
          <p:cNvSpPr>
            <a:spLocks noGrp="1"/>
          </p:cNvSpPr>
          <p:nvPr>
            <p:ph type="title"/>
          </p:nvPr>
        </p:nvSpPr>
        <p:spPr/>
        <p:txBody>
          <a:bodyPr/>
          <a:lstStyle/>
          <a:p>
            <a:r>
              <a:rPr lang="en-US"/>
              <a:t>Tax Resources for International Students</a:t>
            </a:r>
          </a:p>
        </p:txBody>
      </p:sp>
      <p:sp>
        <p:nvSpPr>
          <p:cNvPr id="3" name="Content Placeholder 2">
            <a:extLst>
              <a:ext uri="{FF2B5EF4-FFF2-40B4-BE49-F238E27FC236}">
                <a16:creationId xmlns:a16="http://schemas.microsoft.com/office/drawing/2014/main" id="{3444189F-44B6-A96E-C2BE-BAF3188E503F}"/>
              </a:ext>
            </a:extLst>
          </p:cNvPr>
          <p:cNvSpPr>
            <a:spLocks noGrp="1"/>
          </p:cNvSpPr>
          <p:nvPr>
            <p:ph sz="quarter" idx="12"/>
          </p:nvPr>
        </p:nvSpPr>
        <p:spPr/>
        <p:txBody>
          <a:bodyPr lIns="91440" tIns="45720" rIns="91440" bIns="45720" anchor="t"/>
          <a:lstStyle/>
          <a:p>
            <a:r>
              <a:rPr lang="en-US"/>
              <a:t>Our one tax workshop was in February.</a:t>
            </a:r>
          </a:p>
          <a:p>
            <a:r>
              <a:rPr lang="en-US"/>
              <a:t>We purchased a limited number of Glacier Tax Prep licenses for those who were non-residents for tax purposes in 2025.</a:t>
            </a:r>
            <a:endParaRPr lang="en-US">
              <a:ea typeface="Calibri"/>
              <a:cs typeface="Calibri"/>
            </a:endParaRPr>
          </a:p>
          <a:p>
            <a:r>
              <a:rPr lang="en-US"/>
              <a:t>The licenses ran out, but students and post-docs can purchase their own license for the same product or for </a:t>
            </a:r>
            <a:r>
              <a:rPr lang="en-US" err="1"/>
              <a:t>Sprinta</a:t>
            </a:r>
            <a:r>
              <a:rPr lang="en-US"/>
              <a:t>x.</a:t>
            </a:r>
            <a:endParaRPr lang="en-US">
              <a:ea typeface="Calibri"/>
              <a:cs typeface="Calibri"/>
            </a:endParaRPr>
          </a:p>
          <a:p>
            <a:r>
              <a:rPr lang="en-US"/>
              <a:t>Those who are residents for tax purposes can use any IRS Free File service.</a:t>
            </a:r>
          </a:p>
        </p:txBody>
      </p:sp>
    </p:spTree>
    <p:extLst>
      <p:ext uri="{BB962C8B-B14F-4D97-AF65-F5344CB8AC3E}">
        <p14:creationId xmlns:p14="http://schemas.microsoft.com/office/powerpoint/2010/main" val="36847069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BFC79D-B96C-FE31-6B93-15EA68DDCA8B}"/>
              </a:ext>
            </a:extLst>
          </p:cNvPr>
          <p:cNvSpPr>
            <a:spLocks noGrp="1"/>
          </p:cNvSpPr>
          <p:nvPr>
            <p:ph type="sldNum" sz="quarter" idx="11"/>
          </p:nvPr>
        </p:nvSpPr>
        <p:spPr/>
        <p:txBody>
          <a:bodyPr/>
          <a:lstStyle/>
          <a:p>
            <a:fld id="{B808CAB8-6123-4F46-A4F1-91E8380FDB49}" type="slidenum">
              <a:rPr lang="en-US" smtClean="0"/>
              <a:t>66</a:t>
            </a:fld>
            <a:endParaRPr lang="en-US"/>
          </a:p>
        </p:txBody>
      </p:sp>
      <p:sp>
        <p:nvSpPr>
          <p:cNvPr id="4" name="Title 3">
            <a:extLst>
              <a:ext uri="{FF2B5EF4-FFF2-40B4-BE49-F238E27FC236}">
                <a16:creationId xmlns:a16="http://schemas.microsoft.com/office/drawing/2014/main" id="{68FC07B1-2105-BF8A-ECC4-0BBD8EB40F25}"/>
              </a:ext>
            </a:extLst>
          </p:cNvPr>
          <p:cNvSpPr>
            <a:spLocks noGrp="1"/>
          </p:cNvSpPr>
          <p:nvPr>
            <p:ph type="title"/>
          </p:nvPr>
        </p:nvSpPr>
        <p:spPr>
          <a:xfrm>
            <a:off x="609600" y="1053792"/>
            <a:ext cx="10972800" cy="852488"/>
          </a:xfrm>
        </p:spPr>
        <p:txBody>
          <a:bodyPr/>
          <a:lstStyle/>
          <a:p>
            <a:r>
              <a:rPr lang="en-US"/>
              <a:t>Designated School Officials</a:t>
            </a:r>
          </a:p>
        </p:txBody>
      </p:sp>
      <p:pic>
        <p:nvPicPr>
          <p:cNvPr id="6" name="Content Placeholder 5" descr="Headshot of Better Jenson. Text reads International Student Advisor, serving Continuing F-1 students with family names beginning A through E. Email bjensen@fsu.edu. Phone 850-645-6879.">
            <a:extLst>
              <a:ext uri="{FF2B5EF4-FFF2-40B4-BE49-F238E27FC236}">
                <a16:creationId xmlns:a16="http://schemas.microsoft.com/office/drawing/2014/main" id="{933715A5-E1B9-42D4-4775-D463E6591560}"/>
              </a:ext>
            </a:extLst>
          </p:cNvPr>
          <p:cNvPicPr>
            <a:picLocks noGrp="1" noChangeAspect="1"/>
          </p:cNvPicPr>
          <p:nvPr>
            <p:ph sz="quarter" idx="12"/>
          </p:nvPr>
        </p:nvPicPr>
        <p:blipFill>
          <a:blip r:embed="rId3"/>
          <a:stretch>
            <a:fillRect/>
          </a:stretch>
        </p:blipFill>
        <p:spPr>
          <a:xfrm>
            <a:off x="685800" y="1755804"/>
            <a:ext cx="3115878" cy="2362200"/>
          </a:xfrm>
          <a:prstGeom prst="rect">
            <a:avLst/>
          </a:prstGeom>
        </p:spPr>
      </p:pic>
      <p:pic>
        <p:nvPicPr>
          <p:cNvPr id="8" name="Picture 7" descr="Headshot of Lacey Moret. Text reads Internation Student Advisor, serving Continuing F-1 students with names beginning F-L. Email lmoret@fsu.edu. Phone 850-645-4070">
            <a:extLst>
              <a:ext uri="{FF2B5EF4-FFF2-40B4-BE49-F238E27FC236}">
                <a16:creationId xmlns:a16="http://schemas.microsoft.com/office/drawing/2014/main" id="{D583E20B-39D0-28CA-E423-973D7114B8BB}"/>
              </a:ext>
            </a:extLst>
          </p:cNvPr>
          <p:cNvPicPr>
            <a:picLocks noChangeAspect="1"/>
          </p:cNvPicPr>
          <p:nvPr/>
        </p:nvPicPr>
        <p:blipFill>
          <a:blip r:embed="rId4"/>
          <a:stretch>
            <a:fillRect/>
          </a:stretch>
        </p:blipFill>
        <p:spPr>
          <a:xfrm>
            <a:off x="4552929" y="1755804"/>
            <a:ext cx="3373953" cy="2582500"/>
          </a:xfrm>
          <a:prstGeom prst="rect">
            <a:avLst/>
          </a:prstGeom>
        </p:spPr>
      </p:pic>
      <p:pic>
        <p:nvPicPr>
          <p:cNvPr id="10" name="Picture 9" descr="Headshot of Jared Tirone. Text reads Senior Program Manager, serving Continuing F-1 Students with family names beginning M through Q. Email jmtirone@fsu.edu. Phone 850-644-0662">
            <a:extLst>
              <a:ext uri="{FF2B5EF4-FFF2-40B4-BE49-F238E27FC236}">
                <a16:creationId xmlns:a16="http://schemas.microsoft.com/office/drawing/2014/main" id="{9D5CAB78-6173-131D-DC6F-03ACD7C24E10}"/>
              </a:ext>
            </a:extLst>
          </p:cNvPr>
          <p:cNvPicPr>
            <a:picLocks noChangeAspect="1"/>
          </p:cNvPicPr>
          <p:nvPr/>
        </p:nvPicPr>
        <p:blipFill>
          <a:blip r:embed="rId5"/>
          <a:stretch>
            <a:fillRect/>
          </a:stretch>
        </p:blipFill>
        <p:spPr>
          <a:xfrm>
            <a:off x="8305800" y="1755804"/>
            <a:ext cx="3200400" cy="2396410"/>
          </a:xfrm>
          <a:prstGeom prst="rect">
            <a:avLst/>
          </a:prstGeom>
        </p:spPr>
      </p:pic>
      <p:pic>
        <p:nvPicPr>
          <p:cNvPr id="12" name="Picture 11" descr="Headshot Rachel Garvey. Text reads International student advisor, serving continuing F-1 students with family names beginning R through Z. Email rgarvey@fsu.edu. Phone 850-645-1424. ">
            <a:extLst>
              <a:ext uri="{FF2B5EF4-FFF2-40B4-BE49-F238E27FC236}">
                <a16:creationId xmlns:a16="http://schemas.microsoft.com/office/drawing/2014/main" id="{201139F6-4367-2E11-06AA-C2DB0A00D82A}"/>
              </a:ext>
            </a:extLst>
          </p:cNvPr>
          <p:cNvPicPr>
            <a:picLocks noChangeAspect="1"/>
          </p:cNvPicPr>
          <p:nvPr/>
        </p:nvPicPr>
        <p:blipFill>
          <a:blip r:embed="rId6"/>
          <a:stretch>
            <a:fillRect/>
          </a:stretch>
        </p:blipFill>
        <p:spPr>
          <a:xfrm>
            <a:off x="693234" y="4324334"/>
            <a:ext cx="3115878" cy="2284977"/>
          </a:xfrm>
          <a:prstGeom prst="rect">
            <a:avLst/>
          </a:prstGeom>
        </p:spPr>
      </p:pic>
      <p:pic>
        <p:nvPicPr>
          <p:cNvPr id="14" name="Picture 13" descr="Headshot of Alexandra Cintron Jimenez. Text reads Immigration Advisor, serving All new and incoming F-1 students. Email acintronjimenez@fsu.edu. Phone 850-644-9549">
            <a:extLst>
              <a:ext uri="{FF2B5EF4-FFF2-40B4-BE49-F238E27FC236}">
                <a16:creationId xmlns:a16="http://schemas.microsoft.com/office/drawing/2014/main" id="{EDF28217-EFD5-41F2-64A5-5C6288B49857}"/>
              </a:ext>
            </a:extLst>
          </p:cNvPr>
          <p:cNvPicPr>
            <a:picLocks noChangeAspect="1"/>
          </p:cNvPicPr>
          <p:nvPr/>
        </p:nvPicPr>
        <p:blipFill>
          <a:blip r:embed="rId7"/>
          <a:stretch>
            <a:fillRect/>
          </a:stretch>
        </p:blipFill>
        <p:spPr>
          <a:xfrm>
            <a:off x="4532310" y="4443561"/>
            <a:ext cx="3415190" cy="2185122"/>
          </a:xfrm>
          <a:prstGeom prst="rect">
            <a:avLst/>
          </a:prstGeom>
        </p:spPr>
      </p:pic>
      <p:pic>
        <p:nvPicPr>
          <p:cNvPr id="16" name="Picture 15" descr="Headshot of Scott Bleiweis. Text reads Program Manager for New International Student Services. Email sbleiweis@fsu.edu. Phone 850-644-4696">
            <a:extLst>
              <a:ext uri="{FF2B5EF4-FFF2-40B4-BE49-F238E27FC236}">
                <a16:creationId xmlns:a16="http://schemas.microsoft.com/office/drawing/2014/main" id="{85789E9F-E0E8-2718-F17F-71CA4430D2C1}"/>
              </a:ext>
            </a:extLst>
          </p:cNvPr>
          <p:cNvPicPr>
            <a:picLocks noChangeAspect="1"/>
          </p:cNvPicPr>
          <p:nvPr/>
        </p:nvPicPr>
        <p:blipFill>
          <a:blip r:embed="rId8"/>
          <a:stretch>
            <a:fillRect/>
          </a:stretch>
        </p:blipFill>
        <p:spPr>
          <a:xfrm>
            <a:off x="8305800" y="4304963"/>
            <a:ext cx="3147043" cy="2323720"/>
          </a:xfrm>
          <a:prstGeom prst="rect">
            <a:avLst/>
          </a:prstGeom>
        </p:spPr>
      </p:pic>
    </p:spTree>
    <p:extLst>
      <p:ext uri="{BB962C8B-B14F-4D97-AF65-F5344CB8AC3E}">
        <p14:creationId xmlns:p14="http://schemas.microsoft.com/office/powerpoint/2010/main" val="1204385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476E61-2038-C574-0462-96F1EA8CF1A9}"/>
              </a:ext>
            </a:extLst>
          </p:cNvPr>
          <p:cNvSpPr>
            <a:spLocks noGrp="1"/>
          </p:cNvSpPr>
          <p:nvPr>
            <p:ph type="sldNum" sz="quarter" idx="11"/>
          </p:nvPr>
        </p:nvSpPr>
        <p:spPr/>
        <p:txBody>
          <a:bodyPr/>
          <a:lstStyle/>
          <a:p>
            <a:fld id="{B808CAB8-6123-4F46-A4F1-91E8380FDB49}" type="slidenum">
              <a:rPr lang="en-US" smtClean="0"/>
              <a:t>67</a:t>
            </a:fld>
            <a:endParaRPr lang="en-US"/>
          </a:p>
        </p:txBody>
      </p:sp>
      <p:sp>
        <p:nvSpPr>
          <p:cNvPr id="4" name="Title 3">
            <a:extLst>
              <a:ext uri="{FF2B5EF4-FFF2-40B4-BE49-F238E27FC236}">
                <a16:creationId xmlns:a16="http://schemas.microsoft.com/office/drawing/2014/main" id="{01A53BE6-15BE-C07A-71A2-F27A2F5463BC}"/>
              </a:ext>
            </a:extLst>
          </p:cNvPr>
          <p:cNvSpPr>
            <a:spLocks noGrp="1"/>
          </p:cNvSpPr>
          <p:nvPr>
            <p:ph type="title"/>
          </p:nvPr>
        </p:nvSpPr>
        <p:spPr/>
        <p:txBody>
          <a:bodyPr/>
          <a:lstStyle/>
          <a:p>
            <a:r>
              <a:rPr lang="en-US" dirty="0"/>
              <a:t>CGE Resources</a:t>
            </a:r>
          </a:p>
        </p:txBody>
      </p:sp>
      <p:sp>
        <p:nvSpPr>
          <p:cNvPr id="3" name="Content Placeholder 2">
            <a:extLst>
              <a:ext uri="{FF2B5EF4-FFF2-40B4-BE49-F238E27FC236}">
                <a16:creationId xmlns:a16="http://schemas.microsoft.com/office/drawing/2014/main" id="{2D1051EB-BACF-7D27-80AF-0B6465F1418F}"/>
              </a:ext>
            </a:extLst>
          </p:cNvPr>
          <p:cNvSpPr>
            <a:spLocks noGrp="1"/>
          </p:cNvSpPr>
          <p:nvPr>
            <p:ph sz="quarter" idx="12"/>
          </p:nvPr>
        </p:nvSpPr>
        <p:spPr>
          <a:xfrm>
            <a:off x="1607634" y="2064544"/>
            <a:ext cx="8976732" cy="4222750"/>
          </a:xfrm>
        </p:spPr>
        <p:txBody>
          <a:bodyPr/>
          <a:lstStyle/>
          <a:p>
            <a:pPr marL="0" indent="0" algn="ctr">
              <a:buNone/>
            </a:pPr>
            <a:endParaRPr lang="en-US">
              <a:hlinkClick r:id="rId2"/>
            </a:endParaRPr>
          </a:p>
          <a:p>
            <a:pPr marL="0" indent="0" algn="ctr">
              <a:buNone/>
            </a:pPr>
            <a:r>
              <a:rPr lang="en-US"/>
              <a:t>Website: </a:t>
            </a:r>
            <a:r>
              <a:rPr lang="en-US">
                <a:hlinkClick r:id="rId3"/>
              </a:rPr>
              <a:t>cge.fsu.edu</a:t>
            </a:r>
            <a:endParaRPr lang="en-US"/>
          </a:p>
          <a:p>
            <a:pPr marL="0" indent="0" algn="ctr">
              <a:buNone/>
            </a:pPr>
            <a:r>
              <a:rPr lang="en-US"/>
              <a:t> Email: </a:t>
            </a:r>
            <a:r>
              <a:rPr lang="en-US">
                <a:hlinkClick r:id="rId4"/>
              </a:rPr>
              <a:t>cge@fsu.edu</a:t>
            </a:r>
            <a:endParaRPr lang="en-US"/>
          </a:p>
          <a:p>
            <a:endParaRPr lang="en-US"/>
          </a:p>
        </p:txBody>
      </p:sp>
    </p:spTree>
    <p:extLst>
      <p:ext uri="{BB962C8B-B14F-4D97-AF65-F5344CB8AC3E}">
        <p14:creationId xmlns:p14="http://schemas.microsoft.com/office/powerpoint/2010/main" val="4139058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F2C15-F28A-A01E-CA03-2EF8D6022C6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474301-DA44-04BC-C4F1-AFAE9DF5725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a:extLst>
              <a:ext uri="{FF2B5EF4-FFF2-40B4-BE49-F238E27FC236}">
                <a16:creationId xmlns:a16="http://schemas.microsoft.com/office/drawing/2014/main" id="{7F81CADD-46DD-8D2F-C057-DA475ABC28CE}"/>
              </a:ext>
            </a:extLst>
          </p:cNvPr>
          <p:cNvSpPr>
            <a:spLocks noGrp="1"/>
          </p:cNvSpPr>
          <p:nvPr>
            <p:ph type="title"/>
          </p:nvPr>
        </p:nvSpPr>
        <p:spPr>
          <a:xfrm>
            <a:off x="609600" y="1143000"/>
            <a:ext cx="10972800" cy="852488"/>
          </a:xfrm>
        </p:spPr>
        <p:txBody>
          <a:bodyPr/>
          <a:lstStyle/>
          <a:p>
            <a:r>
              <a:rPr lang="en-US"/>
              <a:t>Door Prize</a:t>
            </a:r>
          </a:p>
        </p:txBody>
      </p:sp>
      <p:pic>
        <p:nvPicPr>
          <p:cNvPr id="1026" name="Picture 2" descr="A photograph of a roll of red raffle tickets with black text. Tickets are labeled &quot;TICKET&quot; and &quot;KEEP THIS COUPON,&quot; each featuring a unique serial number and perforated edges for easy separation.">
            <a:extLst>
              <a:ext uri="{FF2B5EF4-FFF2-40B4-BE49-F238E27FC236}">
                <a16:creationId xmlns:a16="http://schemas.microsoft.com/office/drawing/2014/main" id="{20A8F88E-F990-0D2D-CEDC-51FBD4E0D2A2}"/>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r="839" b="3564"/>
          <a:stretch>
            <a:fillRect/>
          </a:stretch>
        </p:blipFill>
        <p:spPr bwMode="auto">
          <a:xfrm>
            <a:off x="3984625" y="2073011"/>
            <a:ext cx="4222750" cy="422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7975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p:cNvSpPr>
            <a:spLocks noGrp="1"/>
          </p:cNvSpPr>
          <p:nvPr>
            <p:ph type="title"/>
          </p:nvPr>
        </p:nvSpPr>
        <p:spPr>
          <a:xfrm>
            <a:off x="838200" y="1295400"/>
            <a:ext cx="10515600" cy="1203960"/>
          </a:xfrm>
        </p:spPr>
        <p:txBody>
          <a:bodyPr lIns="91440" tIns="45720" rIns="91440" bIns="45720" anchor="t"/>
          <a:lstStyle/>
          <a:p>
            <a:r>
              <a:rPr lang="en-US"/>
              <a:t>Essential Piece Award</a:t>
            </a:r>
            <a:endParaRPr lang="en-US">
              <a:ea typeface="Calibri"/>
              <a:cs typeface="Calibri"/>
            </a:endParaRPr>
          </a:p>
        </p:txBody>
      </p:sp>
      <p:sp>
        <p:nvSpPr>
          <p:cNvPr id="6" name="Subtitle 5"/>
          <p:cNvSpPr>
            <a:spLocks noGrp="1"/>
          </p:cNvSpPr>
          <p:nvPr>
            <p:ph type="body" sz="quarter" idx="12"/>
          </p:nvPr>
        </p:nvSpPr>
        <p:spPr>
          <a:xfrm>
            <a:off x="812800" y="2928257"/>
            <a:ext cx="10566400" cy="1905000"/>
          </a:xfrm>
        </p:spPr>
        <p:txBody>
          <a:bodyPr lIns="91440" tIns="45720" rIns="91440" bIns="45720" anchor="t">
            <a:normAutofit lnSpcReduction="10000"/>
          </a:bodyPr>
          <a:lstStyle/>
          <a:p>
            <a:pPr algn="ctr"/>
            <a:r>
              <a:rPr lang="en-US" sz="3600">
                <a:solidFill>
                  <a:srgbClr val="782F40"/>
                </a:solidFill>
              </a:rPr>
              <a:t>Renisha Gibbs</a:t>
            </a:r>
          </a:p>
          <a:p>
            <a:pPr algn="ctr"/>
            <a:r>
              <a:rPr lang="en-US" sz="3600" i="1">
                <a:solidFill>
                  <a:srgbClr val="782F40"/>
                </a:solidFill>
              </a:rPr>
              <a:t>Associate Vice President for Human Resources </a:t>
            </a:r>
            <a:endParaRPr lang="en-US" sz="3600" i="1">
              <a:solidFill>
                <a:srgbClr val="782F40"/>
              </a:solidFill>
              <a:ea typeface="Calibri"/>
              <a:cs typeface="Calibri"/>
            </a:endParaRPr>
          </a:p>
          <a:p>
            <a:pPr algn="ctr"/>
            <a:r>
              <a:rPr lang="en-US" sz="3600" i="1">
                <a:solidFill>
                  <a:srgbClr val="782F40"/>
                </a:solidFill>
              </a:rPr>
              <a:t>Finance &amp; Administration Chief of Staff</a:t>
            </a:r>
            <a:endParaRPr lang="en-US" sz="3600" i="1">
              <a:solidFill>
                <a:srgbClr val="782F40"/>
              </a:solidFill>
              <a:ea typeface="Calibri"/>
              <a:cs typeface="Calibri"/>
            </a:endParaRPr>
          </a:p>
        </p:txBody>
      </p:sp>
    </p:spTree>
    <p:extLst>
      <p:ext uri="{BB962C8B-B14F-4D97-AF65-F5344CB8AC3E}">
        <p14:creationId xmlns:p14="http://schemas.microsoft.com/office/powerpoint/2010/main" val="264197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DE1A4C-507D-612B-0458-C63D85FF8415}"/>
              </a:ext>
            </a:extLst>
          </p:cNvPr>
          <p:cNvSpPr>
            <a:spLocks noGrp="1"/>
          </p:cNvSpPr>
          <p:nvPr>
            <p:ph type="sldNum" sz="quarter" idx="11"/>
          </p:nvPr>
        </p:nvSpPr>
        <p:spPr/>
        <p:txBody>
          <a:bodyPr/>
          <a:lstStyle/>
          <a:p>
            <a:fld id="{B808CAB8-6123-4F46-A4F1-91E8380FDB49}" type="slidenum">
              <a:rPr lang="en-US" smtClean="0"/>
              <a:t>7</a:t>
            </a:fld>
            <a:endParaRPr lang="en-US"/>
          </a:p>
        </p:txBody>
      </p:sp>
      <p:sp>
        <p:nvSpPr>
          <p:cNvPr id="4" name="Title 3">
            <a:extLst>
              <a:ext uri="{FF2B5EF4-FFF2-40B4-BE49-F238E27FC236}">
                <a16:creationId xmlns:a16="http://schemas.microsoft.com/office/drawing/2014/main" id="{83862800-D846-0DA1-72BA-3243041BDBF5}"/>
              </a:ext>
            </a:extLst>
          </p:cNvPr>
          <p:cNvSpPr>
            <a:spLocks noGrp="1"/>
          </p:cNvSpPr>
          <p:nvPr>
            <p:ph type="title"/>
          </p:nvPr>
        </p:nvSpPr>
        <p:spPr/>
        <p:txBody>
          <a:bodyPr/>
          <a:lstStyle/>
          <a:p>
            <a:r>
              <a:rPr lang="en-US" dirty="0"/>
              <a:t>Why RAMP Export Control is Necessary (2)</a:t>
            </a:r>
          </a:p>
        </p:txBody>
      </p:sp>
      <p:sp>
        <p:nvSpPr>
          <p:cNvPr id="3" name="Content Placeholder 2">
            <a:extLst>
              <a:ext uri="{FF2B5EF4-FFF2-40B4-BE49-F238E27FC236}">
                <a16:creationId xmlns:a16="http://schemas.microsoft.com/office/drawing/2014/main" id="{401FE292-5486-3B81-A51D-318B771FDD92}"/>
              </a:ext>
            </a:extLst>
          </p:cNvPr>
          <p:cNvSpPr>
            <a:spLocks noGrp="1"/>
          </p:cNvSpPr>
          <p:nvPr>
            <p:ph sz="quarter" idx="12"/>
          </p:nvPr>
        </p:nvSpPr>
        <p:spPr/>
        <p:txBody>
          <a:bodyPr/>
          <a:lstStyle/>
          <a:p>
            <a:r>
              <a:rPr lang="en-US">
                <a:solidFill>
                  <a:srgbClr val="2C2A29"/>
                </a:solidFill>
                <a:latin typeface="Open Sans" pitchFamily="2" charset="0"/>
              </a:rPr>
              <a:t>The RAMP Export Control process ensures Florida State University remains in compliance with the following:</a:t>
            </a:r>
          </a:p>
          <a:p>
            <a:pPr lvl="1">
              <a:lnSpc>
                <a:spcPct val="150000"/>
              </a:lnSpc>
            </a:pPr>
            <a:r>
              <a:rPr lang="en-US"/>
              <a:t>Federal Export Control Requirements</a:t>
            </a:r>
          </a:p>
          <a:p>
            <a:pPr lvl="1">
              <a:lnSpc>
                <a:spcPct val="150000"/>
              </a:lnSpc>
            </a:pPr>
            <a:r>
              <a:rPr lang="en-US"/>
              <a:t>Visiting Scholar/Researcher Policy </a:t>
            </a:r>
          </a:p>
          <a:p>
            <a:endParaRPr lang="en-US"/>
          </a:p>
          <a:p>
            <a:endParaRPr lang="en-US"/>
          </a:p>
        </p:txBody>
      </p:sp>
    </p:spTree>
    <p:extLst>
      <p:ext uri="{BB962C8B-B14F-4D97-AF65-F5344CB8AC3E}">
        <p14:creationId xmlns:p14="http://schemas.microsoft.com/office/powerpoint/2010/main" val="40190368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p:cNvSpPr>
            <a:spLocks noGrp="1"/>
          </p:cNvSpPr>
          <p:nvPr>
            <p:ph type="title"/>
          </p:nvPr>
        </p:nvSpPr>
        <p:spPr>
          <a:xfrm>
            <a:off x="609600" y="998538"/>
            <a:ext cx="10972800" cy="577849"/>
          </a:xfrm>
        </p:spPr>
        <p:txBody>
          <a:bodyPr>
            <a:noAutofit/>
          </a:bodyPr>
          <a:lstStyle/>
          <a:p>
            <a:r>
              <a:rPr lang="en-US" dirty="0"/>
              <a:t>Essential Piece Award Quotes </a:t>
            </a:r>
          </a:p>
        </p:txBody>
      </p:sp>
      <p:sp>
        <p:nvSpPr>
          <p:cNvPr id="3" name="Content Placeholder 2"/>
          <p:cNvSpPr>
            <a:spLocks noGrp="1"/>
          </p:cNvSpPr>
          <p:nvPr>
            <p:ph sz="quarter" idx="12"/>
          </p:nvPr>
        </p:nvSpPr>
        <p:spPr>
          <a:xfrm>
            <a:off x="838200" y="1905000"/>
            <a:ext cx="11087100" cy="3673475"/>
          </a:xfrm>
        </p:spPr>
        <p:txBody>
          <a:bodyPr lIns="91440" tIns="45720" rIns="91440" bIns="45720" anchor="t"/>
          <a:lstStyle/>
          <a:p>
            <a:pPr marL="346075">
              <a:lnSpc>
                <a:spcPct val="110000"/>
              </a:lnSpc>
              <a:spcBef>
                <a:spcPts val="0"/>
              </a:spcBef>
              <a:spcAft>
                <a:spcPts val="1800"/>
              </a:spcAft>
            </a:pPr>
            <a:r>
              <a:rPr lang="en-US" sz="2800" i="1"/>
              <a:t>“She manages a high volume of complex tasks with remarkable efficiency and precision."</a:t>
            </a:r>
            <a:endParaRPr lang="en-US" sz="2800" i="1">
              <a:latin typeface="Calibri"/>
              <a:ea typeface="Calibri"/>
              <a:cs typeface="Calibri"/>
            </a:endParaRPr>
          </a:p>
          <a:p>
            <a:pPr marL="346075">
              <a:lnSpc>
                <a:spcPct val="110000"/>
              </a:lnSpc>
              <a:spcBef>
                <a:spcPts val="0"/>
              </a:spcBef>
              <a:spcAft>
                <a:spcPts val="1800"/>
              </a:spcAft>
            </a:pPr>
            <a:r>
              <a:rPr lang="en-US" sz="2800" i="1">
                <a:solidFill>
                  <a:srgbClr val="783041"/>
                </a:solidFill>
                <a:latin typeface="Calibri"/>
                <a:ea typeface="Calibri"/>
                <a:cs typeface="Calibri"/>
              </a:rPr>
              <a:t>“She distinguishes herself through her commitment to partnership." </a:t>
            </a:r>
          </a:p>
          <a:p>
            <a:pPr marL="346075">
              <a:lnSpc>
                <a:spcPct val="110000"/>
              </a:lnSpc>
              <a:spcBef>
                <a:spcPts val="0"/>
              </a:spcBef>
              <a:spcAft>
                <a:spcPts val="1800"/>
              </a:spcAft>
            </a:pPr>
            <a:r>
              <a:rPr lang="en-US" sz="2800" i="1">
                <a:latin typeface="Calibri"/>
                <a:ea typeface="Calibri"/>
                <a:cs typeface="Calibri"/>
              </a:rPr>
              <a:t>“She actively nurtures the professional relationship with Central HR."</a:t>
            </a:r>
            <a:endParaRPr lang="en-US">
              <a:latin typeface="Calibri"/>
              <a:ea typeface="Calibri"/>
              <a:cs typeface="Calibri"/>
            </a:endParaRPr>
          </a:p>
          <a:p>
            <a:pPr marL="346075">
              <a:lnSpc>
                <a:spcPct val="110000"/>
              </a:lnSpc>
              <a:spcBef>
                <a:spcPts val="0"/>
              </a:spcBef>
              <a:spcAft>
                <a:spcPts val="1800"/>
              </a:spcAft>
            </a:pPr>
            <a:r>
              <a:rPr lang="en-US" sz="2800" i="1">
                <a:solidFill>
                  <a:srgbClr val="783041"/>
                </a:solidFill>
                <a:latin typeface="Calibri"/>
                <a:ea typeface="Calibri"/>
                <a:cs typeface="Calibri"/>
              </a:rPr>
              <a:t>“She is a pleasure to work with, bringing both a positive attitude and a solution-oriented mindset to every interaction.”</a:t>
            </a:r>
            <a:endParaRPr lang="en-US">
              <a:solidFill>
                <a:srgbClr val="783041"/>
              </a:solidFill>
              <a:ea typeface="Calibri"/>
              <a:cs typeface="Calibri"/>
            </a:endParaRPr>
          </a:p>
          <a:p>
            <a:pPr marL="3175" indent="0">
              <a:lnSpc>
                <a:spcPct val="110000"/>
              </a:lnSpc>
              <a:spcBef>
                <a:spcPts val="0"/>
              </a:spcBef>
              <a:spcAft>
                <a:spcPts val="1800"/>
              </a:spcAft>
              <a:buNone/>
            </a:pPr>
            <a:endParaRPr lang="en-US" sz="2800" i="1">
              <a:latin typeface="Calibri"/>
              <a:ea typeface="Calibri"/>
              <a:cs typeface="Calibri"/>
            </a:endParaRPr>
          </a:p>
          <a:p>
            <a:pPr marL="346075">
              <a:lnSpc>
                <a:spcPct val="110000"/>
              </a:lnSpc>
              <a:spcBef>
                <a:spcPts val="0"/>
              </a:spcBef>
              <a:spcAft>
                <a:spcPts val="1800"/>
              </a:spcAft>
            </a:pPr>
            <a:endParaRPr lang="en-US" sz="2800" i="1">
              <a:latin typeface="Calibri"/>
              <a:ea typeface="Calibri"/>
              <a:cs typeface="Calibri"/>
            </a:endParaRPr>
          </a:p>
          <a:p>
            <a:pPr marL="3175" indent="0">
              <a:lnSpc>
                <a:spcPct val="110000"/>
              </a:lnSpc>
              <a:spcBef>
                <a:spcPts val="0"/>
              </a:spcBef>
              <a:spcAft>
                <a:spcPts val="1800"/>
              </a:spcAft>
              <a:buNone/>
            </a:pPr>
            <a:endParaRPr lang="en-US" sz="2000" i="1">
              <a:solidFill>
                <a:srgbClr val="782F40"/>
              </a:solidFill>
            </a:endParaRPr>
          </a:p>
          <a:p>
            <a:pPr marL="346075">
              <a:lnSpc>
                <a:spcPct val="110000"/>
              </a:lnSpc>
              <a:spcBef>
                <a:spcPts val="0"/>
              </a:spcBef>
              <a:spcAft>
                <a:spcPts val="1800"/>
              </a:spcAft>
            </a:pPr>
            <a:endParaRPr lang="en-US" sz="2000" i="1">
              <a:solidFill>
                <a:srgbClr val="782F40"/>
              </a:solidFill>
            </a:endParaRPr>
          </a:p>
          <a:p>
            <a:pPr marL="3175" indent="0">
              <a:lnSpc>
                <a:spcPct val="110000"/>
              </a:lnSpc>
              <a:spcBef>
                <a:spcPts val="0"/>
              </a:spcBef>
              <a:spcAft>
                <a:spcPts val="1800"/>
              </a:spcAft>
              <a:buNone/>
            </a:pPr>
            <a:endParaRPr lang="en-US" sz="2000" i="1">
              <a:solidFill>
                <a:srgbClr val="782F40"/>
              </a:solidFill>
            </a:endParaRPr>
          </a:p>
        </p:txBody>
      </p:sp>
    </p:spTree>
    <p:extLst>
      <p:ext uri="{BB962C8B-B14F-4D97-AF65-F5344CB8AC3E}">
        <p14:creationId xmlns:p14="http://schemas.microsoft.com/office/powerpoint/2010/main" val="20704086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p:cNvSpPr>
            <a:spLocks noGrp="1"/>
          </p:cNvSpPr>
          <p:nvPr>
            <p:ph type="title"/>
          </p:nvPr>
        </p:nvSpPr>
        <p:spPr>
          <a:xfrm>
            <a:off x="466035" y="1120913"/>
            <a:ext cx="10972800" cy="1491334"/>
          </a:xfrm>
        </p:spPr>
        <p:txBody>
          <a:bodyPr lIns="91440" tIns="45720" rIns="91440" bIns="45720" anchor="t">
            <a:normAutofit/>
          </a:bodyPr>
          <a:lstStyle/>
          <a:p>
            <a:r>
              <a:rPr lang="en-US" sz="5400" b="1">
                <a:latin typeface="Calibri"/>
              </a:rPr>
              <a:t>Bethany Kent</a:t>
            </a:r>
            <a:endParaRPr lang="en-US" sz="2800"/>
          </a:p>
        </p:txBody>
      </p:sp>
      <p:sp>
        <p:nvSpPr>
          <p:cNvPr id="6" name="Rectangle 5"/>
          <p:cNvSpPr/>
          <p:nvPr/>
        </p:nvSpPr>
        <p:spPr>
          <a:xfrm>
            <a:off x="1177235" y="4911180"/>
            <a:ext cx="9829800" cy="1446550"/>
          </a:xfrm>
          <a:prstGeom prst="rect">
            <a:avLst/>
          </a:prstGeom>
        </p:spPr>
        <p:txBody>
          <a:bodyPr wrap="squar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a:ea typeface="+mn-ea"/>
                <a:cs typeface="+mn-cs"/>
              </a:rPr>
              <a:t>Spring 2026 Outstanding Department Representative</a:t>
            </a:r>
            <a:br>
              <a:rPr lang="en-US" sz="3200" b="0" i="0" u="none" strike="noStrike" kern="1200" cap="none" spc="0" normalizeH="0" baseline="0" noProof="0">
                <a:ln>
                  <a:noFill/>
                </a:ln>
                <a:effectLst/>
                <a:uLnTx/>
                <a:uFillTx/>
                <a:latin typeface="Calibri"/>
              </a:rPr>
            </a:br>
            <a:r>
              <a:rPr lang="en-US" sz="2400">
                <a:solidFill>
                  <a:prstClr val="black"/>
                </a:solidFill>
                <a:latin typeface="Calibri"/>
              </a:rPr>
              <a:t>and</a:t>
            </a:r>
            <a:br>
              <a:rPr lang="en-US" sz="2400" b="0" i="0" u="none" strike="noStrike" kern="1200" cap="none" spc="0" normalizeH="0" baseline="0" noProof="0">
                <a:ln>
                  <a:noFill/>
                </a:ln>
                <a:effectLst/>
                <a:uLnTx/>
                <a:uFillTx/>
                <a:latin typeface="Calibri"/>
              </a:rPr>
            </a:br>
            <a:r>
              <a:rPr kumimoji="0" lang="en-US" sz="3200" b="0" i="0" u="none" strike="noStrike" kern="1200" cap="none" spc="0" normalizeH="0" baseline="0" noProof="0">
                <a:ln>
                  <a:noFill/>
                </a:ln>
                <a:solidFill>
                  <a:prstClr val="black"/>
                </a:solidFill>
                <a:effectLst/>
                <a:uLnTx/>
                <a:uFillTx/>
                <a:latin typeface="Calibri"/>
                <a:ea typeface="+mn-ea"/>
                <a:cs typeface="+mn-cs"/>
              </a:rPr>
              <a:t>Essential Piece Award Winner</a:t>
            </a:r>
          </a:p>
        </p:txBody>
      </p:sp>
      <p:pic>
        <p:nvPicPr>
          <p:cNvPr id="5" name="Content Placeholder 4">
            <a:extLst>
              <a:ext uri="{C183D7F6-B498-43B3-948B-1728B52AA6E4}">
                <adec:decorative xmlns:adec="http://schemas.microsoft.com/office/drawing/2017/decorative" val="1"/>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655378" y="2443922"/>
            <a:ext cx="2616200" cy="1962150"/>
          </a:xfrm>
          <a:prstGeom prst="rect">
            <a:avLst/>
          </a:prstGeom>
        </p:spPr>
      </p:pic>
    </p:spTree>
    <p:extLst>
      <p:ext uri="{BB962C8B-B14F-4D97-AF65-F5344CB8AC3E}">
        <p14:creationId xmlns:p14="http://schemas.microsoft.com/office/powerpoint/2010/main" val="2267935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808CAB8-6123-4F46-A4F1-91E8380FDB49}" type="slidenum">
              <a:rPr lang="en-US" smtClean="0"/>
              <a:t>72</a:t>
            </a:fld>
            <a:endParaRPr lang="en-US"/>
          </a:p>
        </p:txBody>
      </p:sp>
      <p:sp>
        <p:nvSpPr>
          <p:cNvPr id="4" name="Title 3"/>
          <p:cNvSpPr>
            <a:spLocks noGrp="1"/>
          </p:cNvSpPr>
          <p:nvPr>
            <p:ph type="title"/>
          </p:nvPr>
        </p:nvSpPr>
        <p:spPr>
          <a:xfrm>
            <a:off x="838200" y="1295402"/>
            <a:ext cx="10515600" cy="761999"/>
          </a:xfrm>
        </p:spPr>
        <p:txBody>
          <a:bodyPr/>
          <a:lstStyle/>
          <a:p>
            <a:r>
              <a:rPr lang="en-US"/>
              <a:t>GSWAP and I-9 Best Practices</a:t>
            </a:r>
          </a:p>
        </p:txBody>
      </p:sp>
      <p:sp>
        <p:nvSpPr>
          <p:cNvPr id="6" name="Subtitle 5"/>
          <p:cNvSpPr>
            <a:spLocks noGrp="1"/>
          </p:cNvSpPr>
          <p:nvPr>
            <p:ph type="body" sz="quarter" idx="12"/>
          </p:nvPr>
        </p:nvSpPr>
        <p:spPr>
          <a:xfrm>
            <a:off x="812800" y="2971800"/>
            <a:ext cx="10566400" cy="1905000"/>
          </a:xfrm>
        </p:spPr>
        <p:txBody>
          <a:bodyPr>
            <a:normAutofit lnSpcReduction="10000"/>
          </a:bodyPr>
          <a:lstStyle/>
          <a:p>
            <a:pPr algn="ctr"/>
            <a:r>
              <a:rPr lang="en-US" sz="3600">
                <a:solidFill>
                  <a:srgbClr val="782F40"/>
                </a:solidFill>
              </a:rPr>
              <a:t>Anna Capenos</a:t>
            </a:r>
          </a:p>
          <a:p>
            <a:pPr algn="ctr"/>
            <a:r>
              <a:rPr lang="en-US" sz="3600" i="1">
                <a:solidFill>
                  <a:srgbClr val="782F40"/>
                </a:solidFill>
              </a:rPr>
              <a:t>Assistant Director</a:t>
            </a:r>
          </a:p>
          <a:p>
            <a:pPr algn="ctr"/>
            <a:r>
              <a:rPr lang="en-US" sz="3600" i="1">
                <a:solidFill>
                  <a:srgbClr val="782F40"/>
                </a:solidFill>
              </a:rPr>
              <a:t>Employee Data Management</a:t>
            </a:r>
          </a:p>
        </p:txBody>
      </p:sp>
    </p:spTree>
    <p:extLst>
      <p:ext uri="{BB962C8B-B14F-4D97-AF65-F5344CB8AC3E}">
        <p14:creationId xmlns:p14="http://schemas.microsoft.com/office/powerpoint/2010/main" val="1748784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808CAB8-6123-4F46-A4F1-91E8380FDB49}" type="slidenum">
              <a:rPr lang="en-US" smtClean="0"/>
              <a:t>73</a:t>
            </a:fld>
            <a:endParaRPr lang="en-US"/>
          </a:p>
        </p:txBody>
      </p:sp>
      <p:sp>
        <p:nvSpPr>
          <p:cNvPr id="2" name="Title 1"/>
          <p:cNvSpPr>
            <a:spLocks noGrp="1"/>
          </p:cNvSpPr>
          <p:nvPr>
            <p:ph type="title"/>
          </p:nvPr>
        </p:nvSpPr>
        <p:spPr/>
        <p:txBody>
          <a:bodyPr/>
          <a:lstStyle/>
          <a:p>
            <a:r>
              <a:rPr lang="en-US"/>
              <a:t>GSWAP Reminders (T099)</a:t>
            </a:r>
          </a:p>
        </p:txBody>
      </p:sp>
      <p:sp>
        <p:nvSpPr>
          <p:cNvPr id="5" name="Content Placeholder 4"/>
          <p:cNvSpPr>
            <a:spLocks noGrp="1"/>
          </p:cNvSpPr>
          <p:nvPr>
            <p:ph sz="quarter" idx="12"/>
          </p:nvPr>
        </p:nvSpPr>
        <p:spPr>
          <a:xfrm>
            <a:off x="419100" y="1569244"/>
            <a:ext cx="11353800" cy="4222750"/>
          </a:xfrm>
        </p:spPr>
        <p:txBody>
          <a:bodyPr lIns="91440" tIns="45720" rIns="91440" bIns="45720" anchor="t"/>
          <a:lstStyle/>
          <a:p>
            <a:pPr lvl="1">
              <a:buFont typeface="Arial" panose="020B0604020202020204" pitchFamily="34" charset="0"/>
              <a:buChar char="•"/>
            </a:pPr>
            <a:endParaRPr lang="en-US"/>
          </a:p>
          <a:p>
            <a:pPr lvl="1">
              <a:buFont typeface="Arial" panose="020B0604020202020204" pitchFamily="34" charset="0"/>
              <a:buChar char="•"/>
            </a:pPr>
            <a:r>
              <a:rPr lang="en-US" sz="3200"/>
              <a:t>GSWAP is a placeholder for the GA record when there is no enrollment, and work will continue for the summer</a:t>
            </a:r>
          </a:p>
          <a:p>
            <a:pPr lvl="1">
              <a:buFont typeface="Arial" panose="020B0604020202020204" pitchFamily="34" charset="0"/>
              <a:buChar char="•"/>
            </a:pPr>
            <a:r>
              <a:rPr lang="en-US" sz="3200"/>
              <a:t>The Graduate School will review for eligibility. The form is located at </a:t>
            </a:r>
            <a:r>
              <a:rPr lang="en-US" sz="3200">
                <a:hlinkClick r:id="rId2" tooltip="https://faculty-staff.gradschool.fsu.edu/faculty-staff-forms"/>
              </a:rPr>
              <a:t>https://faculty-staff.gradschool.fsu.edu/faculty-staff-forms</a:t>
            </a:r>
            <a:endParaRPr lang="en-US" sz="3200">
              <a:ea typeface="Calibri"/>
              <a:cs typeface="Calibri"/>
            </a:endParaRPr>
          </a:p>
          <a:p>
            <a:pPr lvl="1">
              <a:buFont typeface="Arial" panose="020B0604020202020204" pitchFamily="34" charset="0"/>
              <a:buChar char="•"/>
            </a:pPr>
            <a:r>
              <a:rPr lang="en-US" sz="3200">
                <a:ea typeface="Calibri"/>
                <a:cs typeface="Calibri"/>
              </a:rPr>
              <a:t>Transfer via </a:t>
            </a:r>
            <a:r>
              <a:rPr lang="en-US" sz="3200" err="1">
                <a:ea typeface="Calibri"/>
                <a:cs typeface="Calibri"/>
              </a:rPr>
              <a:t>ePAF</a:t>
            </a:r>
            <a:r>
              <a:rPr lang="en-US" sz="3200">
                <a:ea typeface="Calibri"/>
                <a:cs typeface="Calibri"/>
              </a:rPr>
              <a:t> to the T099 job code for Summer. Attach the form</a:t>
            </a:r>
          </a:p>
          <a:p>
            <a:pPr marL="1371600" lvl="3" indent="0">
              <a:buNone/>
            </a:pPr>
            <a:endParaRPr lang="en-US"/>
          </a:p>
        </p:txBody>
      </p:sp>
    </p:spTree>
    <p:extLst>
      <p:ext uri="{BB962C8B-B14F-4D97-AF65-F5344CB8AC3E}">
        <p14:creationId xmlns:p14="http://schemas.microsoft.com/office/powerpoint/2010/main" val="8819136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7C3E2-73A8-4ECF-ACD8-D54E0915121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6A41E1-4A74-9784-A16B-E289B817FDBA}"/>
              </a:ext>
            </a:extLst>
          </p:cNvPr>
          <p:cNvSpPr>
            <a:spLocks noGrp="1"/>
          </p:cNvSpPr>
          <p:nvPr>
            <p:ph type="sldNum" sz="quarter" idx="11"/>
          </p:nvPr>
        </p:nvSpPr>
        <p:spPr/>
        <p:txBody>
          <a:bodyPr/>
          <a:lstStyle/>
          <a:p>
            <a:fld id="{B808CAB8-6123-4F46-A4F1-91E8380FDB49}" type="slidenum">
              <a:rPr lang="en-US" smtClean="0"/>
              <a:t>74</a:t>
            </a:fld>
            <a:endParaRPr lang="en-US"/>
          </a:p>
        </p:txBody>
      </p:sp>
      <p:sp>
        <p:nvSpPr>
          <p:cNvPr id="2" name="Title 1">
            <a:extLst>
              <a:ext uri="{FF2B5EF4-FFF2-40B4-BE49-F238E27FC236}">
                <a16:creationId xmlns:a16="http://schemas.microsoft.com/office/drawing/2014/main" id="{19457DB7-A529-8A24-7052-89D3551B168F}"/>
              </a:ext>
            </a:extLst>
          </p:cNvPr>
          <p:cNvSpPr>
            <a:spLocks noGrp="1"/>
          </p:cNvSpPr>
          <p:nvPr>
            <p:ph type="title"/>
          </p:nvPr>
        </p:nvSpPr>
        <p:spPr/>
        <p:txBody>
          <a:bodyPr/>
          <a:lstStyle/>
          <a:p>
            <a:r>
              <a:rPr lang="en-US" dirty="0"/>
              <a:t>GSWAP Reminders (T099) (2)</a:t>
            </a:r>
          </a:p>
        </p:txBody>
      </p:sp>
      <p:sp>
        <p:nvSpPr>
          <p:cNvPr id="5" name="Content Placeholder 4">
            <a:extLst>
              <a:ext uri="{FF2B5EF4-FFF2-40B4-BE49-F238E27FC236}">
                <a16:creationId xmlns:a16="http://schemas.microsoft.com/office/drawing/2014/main" id="{D243AE8C-3F78-2E92-0312-033489C5D7D3}"/>
              </a:ext>
            </a:extLst>
          </p:cNvPr>
          <p:cNvSpPr>
            <a:spLocks noGrp="1"/>
          </p:cNvSpPr>
          <p:nvPr>
            <p:ph sz="quarter" idx="12"/>
          </p:nvPr>
        </p:nvSpPr>
        <p:spPr>
          <a:xfrm>
            <a:off x="419100" y="1569244"/>
            <a:ext cx="11353800" cy="4222750"/>
          </a:xfrm>
        </p:spPr>
        <p:txBody>
          <a:bodyPr lIns="91440" tIns="45720" rIns="91440" bIns="45720" anchor="t"/>
          <a:lstStyle/>
          <a:p>
            <a:pPr lvl="1">
              <a:buFont typeface="Arial" panose="020B0604020202020204" pitchFamily="34" charset="0"/>
              <a:buChar char="•"/>
            </a:pPr>
            <a:endParaRPr lang="en-US"/>
          </a:p>
          <a:p>
            <a:pPr lvl="1">
              <a:buFont typeface="Arial" panose="020B0604020202020204" pitchFamily="34" charset="0"/>
              <a:buChar char="•"/>
            </a:pPr>
            <a:r>
              <a:rPr lang="en-US" sz="3200">
                <a:ea typeface="Calibri"/>
                <a:cs typeface="Calibri"/>
              </a:rPr>
              <a:t>If the duties will remain the same from Spring to Fall, a RAMP amendment will not be necessary</a:t>
            </a:r>
          </a:p>
          <a:p>
            <a:pPr lvl="1">
              <a:buFont typeface="Arial" panose="020B0604020202020204" pitchFamily="34" charset="0"/>
              <a:buChar char="•"/>
            </a:pPr>
            <a:r>
              <a:rPr lang="en-US" sz="3200">
                <a:ea typeface="Calibri"/>
                <a:cs typeface="Calibri"/>
              </a:rPr>
              <a:t>Reappointment back to GA for Fall via Grad Mass or </a:t>
            </a:r>
            <a:r>
              <a:rPr lang="en-US" sz="3200" err="1">
                <a:ea typeface="Calibri"/>
                <a:cs typeface="Calibri"/>
              </a:rPr>
              <a:t>ePAF</a:t>
            </a:r>
          </a:p>
          <a:p>
            <a:pPr lvl="1">
              <a:buChar char="•"/>
            </a:pPr>
            <a:endParaRPr lang="en-US" sz="3200">
              <a:ea typeface="Calibri"/>
              <a:cs typeface="Calibri"/>
            </a:endParaRPr>
          </a:p>
          <a:p>
            <a:pPr marL="1371600" lvl="3" indent="0">
              <a:buNone/>
            </a:pPr>
            <a:endParaRPr lang="en-US">
              <a:ea typeface="Calibri"/>
              <a:cs typeface="Calibri"/>
            </a:endParaRPr>
          </a:p>
        </p:txBody>
      </p:sp>
    </p:spTree>
    <p:extLst>
      <p:ext uri="{BB962C8B-B14F-4D97-AF65-F5344CB8AC3E}">
        <p14:creationId xmlns:p14="http://schemas.microsoft.com/office/powerpoint/2010/main" val="19755016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54D8D-C625-F79D-8A31-F8144900C2FD}"/>
              </a:ext>
            </a:extLst>
          </p:cNvPr>
          <p:cNvSpPr>
            <a:spLocks noGrp="1"/>
          </p:cNvSpPr>
          <p:nvPr>
            <p:ph type="sldNum" sz="quarter" idx="11"/>
          </p:nvPr>
        </p:nvSpPr>
        <p:spPr/>
        <p:txBody>
          <a:bodyPr/>
          <a:lstStyle/>
          <a:p>
            <a:fld id="{B808CAB8-6123-4F46-A4F1-91E8380FDB49}" type="slidenum">
              <a:rPr lang="en-US" smtClean="0"/>
              <a:t>75</a:t>
            </a:fld>
            <a:endParaRPr lang="en-US"/>
          </a:p>
        </p:txBody>
      </p:sp>
      <p:sp>
        <p:nvSpPr>
          <p:cNvPr id="3" name="Content Placeholder 2">
            <a:extLst>
              <a:ext uri="{FF2B5EF4-FFF2-40B4-BE49-F238E27FC236}">
                <a16:creationId xmlns:a16="http://schemas.microsoft.com/office/drawing/2014/main" id="{9E2116CC-211B-2AFF-6FA0-403DC4BD183A}"/>
              </a:ext>
            </a:extLst>
          </p:cNvPr>
          <p:cNvSpPr>
            <a:spLocks noGrp="1"/>
          </p:cNvSpPr>
          <p:nvPr>
            <p:ph sz="quarter" idx="12"/>
          </p:nvPr>
        </p:nvSpPr>
        <p:spPr/>
        <p:txBody>
          <a:bodyPr/>
          <a:lstStyle/>
          <a:p>
            <a:r>
              <a:rPr lang="en-US" dirty="0"/>
              <a:t>Full-time Student</a:t>
            </a:r>
          </a:p>
          <a:p>
            <a:pPr lvl="1"/>
            <a:r>
              <a:rPr lang="en-US" dirty="0"/>
              <a:t>Not eligible for GSWAP, must remain GA in summer, hours cannot exceed 0.75 FTE.</a:t>
            </a:r>
          </a:p>
          <a:p>
            <a:r>
              <a:rPr lang="en-US" dirty="0"/>
              <a:t>Part-time Student</a:t>
            </a:r>
          </a:p>
          <a:p>
            <a:pPr lvl="1"/>
            <a:r>
              <a:rPr lang="en-US" dirty="0"/>
              <a:t>Not eligible for GSWAP, must remain GA in summer (no waiver)</a:t>
            </a:r>
            <a:r>
              <a:rPr lang="en-US" sz="2400" dirty="0"/>
              <a:t>, h</a:t>
            </a:r>
            <a:r>
              <a:rPr lang="en-US" dirty="0"/>
              <a:t>ours cannot exceed 0.24 FTE</a:t>
            </a:r>
          </a:p>
          <a:p>
            <a:r>
              <a:rPr lang="en-US" dirty="0"/>
              <a:t>No Enrollment</a:t>
            </a:r>
          </a:p>
          <a:p>
            <a:pPr lvl="1"/>
            <a:r>
              <a:rPr lang="en-US" sz="2400" b="0" i="0" u="none" strike="noStrike" kern="1200" dirty="0">
                <a:solidFill>
                  <a:srgbClr val="000000"/>
                </a:solidFill>
                <a:effectLst/>
                <a:latin typeface="Calibri" panose="020F0502020204030204" pitchFamily="34" charset="0"/>
              </a:rPr>
              <a:t> </a:t>
            </a:r>
            <a:r>
              <a:rPr lang="en-US" dirty="0"/>
              <a:t>Eligible for GSWAP, switch to T099 via </a:t>
            </a:r>
            <a:r>
              <a:rPr lang="en-US" dirty="0" err="1"/>
              <a:t>ePAF</a:t>
            </a:r>
            <a:r>
              <a:rPr lang="en-US" dirty="0"/>
              <a:t>, switch back to GA via Grad Mass or </a:t>
            </a:r>
            <a:r>
              <a:rPr lang="en-US" dirty="0" err="1"/>
              <a:t>ePAF</a:t>
            </a:r>
            <a:endParaRPr lang="en-US" dirty="0"/>
          </a:p>
          <a:p>
            <a:pPr lvl="1"/>
            <a:endParaRPr lang="en-US" dirty="0"/>
          </a:p>
          <a:p>
            <a:pPr lvl="1"/>
            <a:endParaRPr lang="en-US" dirty="0"/>
          </a:p>
        </p:txBody>
      </p:sp>
      <p:sp>
        <p:nvSpPr>
          <p:cNvPr id="4" name="Title 3">
            <a:extLst>
              <a:ext uri="{FF2B5EF4-FFF2-40B4-BE49-F238E27FC236}">
                <a16:creationId xmlns:a16="http://schemas.microsoft.com/office/drawing/2014/main" id="{DAEE7B03-A36E-CFE0-127A-F0E1644CE720}"/>
              </a:ext>
            </a:extLst>
          </p:cNvPr>
          <p:cNvSpPr>
            <a:spLocks noGrp="1"/>
          </p:cNvSpPr>
          <p:nvPr>
            <p:ph type="title"/>
          </p:nvPr>
        </p:nvSpPr>
        <p:spPr/>
        <p:txBody>
          <a:bodyPr/>
          <a:lstStyle/>
          <a:p>
            <a:r>
              <a:rPr lang="en-US" dirty="0"/>
              <a:t>GSWAP: Three Paths</a:t>
            </a:r>
          </a:p>
        </p:txBody>
      </p:sp>
    </p:spTree>
    <p:extLst>
      <p:ext uri="{BB962C8B-B14F-4D97-AF65-F5344CB8AC3E}">
        <p14:creationId xmlns:p14="http://schemas.microsoft.com/office/powerpoint/2010/main" val="38798317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7A62B-3231-9EF2-3269-41C3B193BCA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073098-7D15-7F0D-914F-8EBBA31ECA5D}"/>
              </a:ext>
            </a:extLst>
          </p:cNvPr>
          <p:cNvSpPr>
            <a:spLocks noGrp="1"/>
          </p:cNvSpPr>
          <p:nvPr>
            <p:ph type="sldNum" sz="quarter" idx="11"/>
          </p:nvPr>
        </p:nvSpPr>
        <p:spPr/>
        <p:txBody>
          <a:bodyPr/>
          <a:lstStyle/>
          <a:p>
            <a:fld id="{B808CAB8-6123-4F46-A4F1-91E8380FDB49}" type="slidenum">
              <a:rPr lang="en-US" smtClean="0"/>
              <a:t>76</a:t>
            </a:fld>
            <a:endParaRPr lang="en-US"/>
          </a:p>
        </p:txBody>
      </p:sp>
      <p:sp>
        <p:nvSpPr>
          <p:cNvPr id="2" name="Title 1">
            <a:extLst>
              <a:ext uri="{FF2B5EF4-FFF2-40B4-BE49-F238E27FC236}">
                <a16:creationId xmlns:a16="http://schemas.microsoft.com/office/drawing/2014/main" id="{7C9B7914-3B37-023B-4FBE-790C7D71748D}"/>
              </a:ext>
            </a:extLst>
          </p:cNvPr>
          <p:cNvSpPr>
            <a:spLocks noGrp="1"/>
          </p:cNvSpPr>
          <p:nvPr>
            <p:ph type="title"/>
          </p:nvPr>
        </p:nvSpPr>
        <p:spPr/>
        <p:txBody>
          <a:bodyPr/>
          <a:lstStyle/>
          <a:p>
            <a:r>
              <a:rPr lang="en-US" dirty="0"/>
              <a:t>Form I-9 Completion Timing Section 1</a:t>
            </a:r>
          </a:p>
        </p:txBody>
      </p:sp>
      <p:sp>
        <p:nvSpPr>
          <p:cNvPr id="5" name="Content Placeholder 4">
            <a:extLst>
              <a:ext uri="{FF2B5EF4-FFF2-40B4-BE49-F238E27FC236}">
                <a16:creationId xmlns:a16="http://schemas.microsoft.com/office/drawing/2014/main" id="{887428BD-3F1E-F288-840E-2C4F8F6D2616}"/>
              </a:ext>
            </a:extLst>
          </p:cNvPr>
          <p:cNvSpPr>
            <a:spLocks noGrp="1"/>
          </p:cNvSpPr>
          <p:nvPr>
            <p:ph sz="quarter" idx="12"/>
          </p:nvPr>
        </p:nvSpPr>
        <p:spPr>
          <a:xfrm>
            <a:off x="1022556" y="2093580"/>
            <a:ext cx="10146888" cy="4222750"/>
          </a:xfrm>
        </p:spPr>
        <p:txBody>
          <a:bodyPr lIns="91440" tIns="45720" rIns="91440" bIns="45720" anchor="t"/>
          <a:lstStyle/>
          <a:p>
            <a:r>
              <a:rPr lang="en-US" b="1" dirty="0"/>
              <a:t>Section 1 (Employee)</a:t>
            </a:r>
          </a:p>
          <a:p>
            <a:pPr lvl="1"/>
            <a:r>
              <a:rPr lang="en-US" dirty="0"/>
              <a:t>Employee must complete Section 1 </a:t>
            </a:r>
            <a:r>
              <a:rPr lang="en-US" b="1" dirty="0"/>
              <a:t>on or before the first day of employment</a:t>
            </a:r>
            <a:endParaRPr lang="en-US" b="1" dirty="0">
              <a:ea typeface="Calibri"/>
              <a:cs typeface="Calibri"/>
            </a:endParaRPr>
          </a:p>
          <a:p>
            <a:pPr lvl="2"/>
            <a:r>
              <a:rPr lang="en-US" dirty="0"/>
              <a:t>Up to one year before start date</a:t>
            </a:r>
          </a:p>
          <a:p>
            <a:pPr lvl="1"/>
            <a:r>
              <a:rPr lang="en-US" dirty="0"/>
              <a:t>Employee can complete Section 1 before the first day if the job offer has been accepted</a:t>
            </a:r>
          </a:p>
          <a:p>
            <a:pPr marL="457200" lvl="1" indent="0">
              <a:buNone/>
            </a:pPr>
            <a:endParaRPr lang="en-US" sz="2100" dirty="0"/>
          </a:p>
          <a:p>
            <a:pPr lvl="3"/>
            <a:endParaRPr lang="en-US" dirty="0"/>
          </a:p>
        </p:txBody>
      </p:sp>
    </p:spTree>
    <p:extLst>
      <p:ext uri="{BB962C8B-B14F-4D97-AF65-F5344CB8AC3E}">
        <p14:creationId xmlns:p14="http://schemas.microsoft.com/office/powerpoint/2010/main" val="1724609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A96F4-F4C8-C109-FC5A-5940605B1AC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0DE62C-10F2-04ED-9DB2-C1A6C3EE3597}"/>
              </a:ext>
            </a:extLst>
          </p:cNvPr>
          <p:cNvSpPr>
            <a:spLocks noGrp="1"/>
          </p:cNvSpPr>
          <p:nvPr>
            <p:ph type="sldNum" sz="quarter" idx="11"/>
          </p:nvPr>
        </p:nvSpPr>
        <p:spPr/>
        <p:txBody>
          <a:bodyPr/>
          <a:lstStyle/>
          <a:p>
            <a:fld id="{B808CAB8-6123-4F46-A4F1-91E8380FDB49}" type="slidenum">
              <a:rPr lang="en-US" smtClean="0"/>
              <a:t>77</a:t>
            </a:fld>
            <a:endParaRPr lang="en-US"/>
          </a:p>
        </p:txBody>
      </p:sp>
      <p:sp>
        <p:nvSpPr>
          <p:cNvPr id="2" name="Title 1">
            <a:extLst>
              <a:ext uri="{FF2B5EF4-FFF2-40B4-BE49-F238E27FC236}">
                <a16:creationId xmlns:a16="http://schemas.microsoft.com/office/drawing/2014/main" id="{9EE61A98-BE05-8240-3FC8-1CE191C8FCD8}"/>
              </a:ext>
            </a:extLst>
          </p:cNvPr>
          <p:cNvSpPr>
            <a:spLocks noGrp="1"/>
          </p:cNvSpPr>
          <p:nvPr>
            <p:ph type="title"/>
          </p:nvPr>
        </p:nvSpPr>
        <p:spPr/>
        <p:txBody>
          <a:bodyPr/>
          <a:lstStyle/>
          <a:p>
            <a:r>
              <a:rPr lang="en-US" dirty="0"/>
              <a:t>Form I-9 Completion Timing Section 2</a:t>
            </a:r>
          </a:p>
        </p:txBody>
      </p:sp>
      <p:sp>
        <p:nvSpPr>
          <p:cNvPr id="7" name="Content Placeholder 6">
            <a:extLst>
              <a:ext uri="{FF2B5EF4-FFF2-40B4-BE49-F238E27FC236}">
                <a16:creationId xmlns:a16="http://schemas.microsoft.com/office/drawing/2014/main" id="{192B15F1-DF76-B297-B8CB-56F9380012FD}"/>
              </a:ext>
            </a:extLst>
          </p:cNvPr>
          <p:cNvSpPr txBox="1">
            <a:spLocks noGrp="1"/>
          </p:cNvSpPr>
          <p:nvPr>
            <p:ph sz="quarter" idx="12"/>
          </p:nvPr>
        </p:nvSpPr>
        <p:spPr>
          <a:xfrm>
            <a:off x="838200" y="2133600"/>
            <a:ext cx="10515600" cy="3293209"/>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b="1" dirty="0">
                <a:latin typeface="+mn-lt"/>
              </a:rPr>
              <a:t>Section 2 (Employer or Authorized Rep)</a:t>
            </a:r>
            <a:endParaRPr lang="en-US" b="1" dirty="0"/>
          </a:p>
          <a:p>
            <a:pPr marL="800100" lvl="1" indent="-342900">
              <a:buFont typeface="Arial" panose="020B0604020202020204" pitchFamily="34" charset="0"/>
              <a:buChar char="–"/>
            </a:pPr>
            <a:r>
              <a:rPr lang="en-US" dirty="0">
                <a:latin typeface="+mn-lt"/>
              </a:rPr>
              <a:t>Must complete Section 2 no </a:t>
            </a:r>
            <a:r>
              <a:rPr lang="en-US" dirty="0"/>
              <a:t>later</a:t>
            </a:r>
            <a:r>
              <a:rPr lang="en-US" dirty="0">
                <a:ea typeface="+mn-lt"/>
                <a:cs typeface="+mn-lt"/>
              </a:rPr>
              <a:t> than </a:t>
            </a:r>
            <a:r>
              <a:rPr lang="en-US" b="1" dirty="0">
                <a:ea typeface="+mn-lt"/>
                <a:cs typeface="+mn-lt"/>
              </a:rPr>
              <a:t>3 business days</a:t>
            </a:r>
            <a:r>
              <a:rPr lang="en-US" dirty="0">
                <a:ea typeface="+mn-lt"/>
                <a:cs typeface="+mn-lt"/>
              </a:rPr>
              <a:t> after the employee</a:t>
            </a:r>
            <a:r>
              <a:rPr lang="en-US" dirty="0">
                <a:latin typeface="+mn-lt"/>
              </a:rPr>
              <a:t> starts work for pay</a:t>
            </a:r>
            <a:endParaRPr lang="en-US" dirty="0"/>
          </a:p>
          <a:p>
            <a:pPr marL="1257300" lvl="2" indent="-342900">
              <a:buFont typeface="Wingdings" panose="05000000000000000000" pitchFamily="2" charset="2"/>
              <a:buChar char="§"/>
            </a:pPr>
            <a:r>
              <a:rPr lang="en-US" i="1" dirty="0">
                <a:latin typeface="+mn-lt"/>
              </a:rPr>
              <a:t>Example: If the employee starts on a Monday, Section 2 must be completed by Thursday of that week</a:t>
            </a:r>
            <a:endParaRPr lang="en-US" sz="2100" i="1" dirty="0">
              <a:latin typeface="+mn-lt"/>
            </a:endParaRPr>
          </a:p>
          <a:p>
            <a:pPr marL="800100" lvl="1" indent="-342900">
              <a:buFont typeface="Calibri" panose="020F0502020204030204" pitchFamily="34" charset="0"/>
              <a:buChar char="–"/>
            </a:pPr>
            <a:r>
              <a:rPr lang="en-US" dirty="0">
                <a:latin typeface="+mn-lt"/>
              </a:rPr>
              <a:t>Exception: If the employee will work for less than 3 days, Section 2 must be completed no later than the first day of work for pay</a:t>
            </a:r>
          </a:p>
        </p:txBody>
      </p:sp>
    </p:spTree>
    <p:extLst>
      <p:ext uri="{BB962C8B-B14F-4D97-AF65-F5344CB8AC3E}">
        <p14:creationId xmlns:p14="http://schemas.microsoft.com/office/powerpoint/2010/main" val="18477430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14A6E-9E67-146F-3BB6-E52DCA7661E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FE23DB-EB75-2755-F6EB-7D59451EFA54}"/>
              </a:ext>
            </a:extLst>
          </p:cNvPr>
          <p:cNvSpPr>
            <a:spLocks noGrp="1"/>
          </p:cNvSpPr>
          <p:nvPr>
            <p:ph type="sldNum" sz="quarter" idx="11"/>
          </p:nvPr>
        </p:nvSpPr>
        <p:spPr/>
        <p:txBody>
          <a:bodyPr/>
          <a:lstStyle/>
          <a:p>
            <a:fld id="{B808CAB8-6123-4F46-A4F1-91E8380FDB49}" type="slidenum">
              <a:rPr lang="en-US" smtClean="0"/>
              <a:t>78</a:t>
            </a:fld>
            <a:endParaRPr lang="en-US"/>
          </a:p>
        </p:txBody>
      </p:sp>
      <p:sp>
        <p:nvSpPr>
          <p:cNvPr id="2" name="Title 1">
            <a:extLst>
              <a:ext uri="{FF2B5EF4-FFF2-40B4-BE49-F238E27FC236}">
                <a16:creationId xmlns:a16="http://schemas.microsoft.com/office/drawing/2014/main" id="{754F3559-EBD4-AA6C-D8E7-01C38F2D7C9A}"/>
              </a:ext>
            </a:extLst>
          </p:cNvPr>
          <p:cNvSpPr>
            <a:spLocks noGrp="1"/>
          </p:cNvSpPr>
          <p:nvPr>
            <p:ph type="title"/>
          </p:nvPr>
        </p:nvSpPr>
        <p:spPr/>
        <p:txBody>
          <a:bodyPr/>
          <a:lstStyle/>
          <a:p>
            <a:r>
              <a:rPr lang="en-US"/>
              <a:t>Section 2: Acceptable Documents</a:t>
            </a:r>
          </a:p>
        </p:txBody>
      </p:sp>
      <p:sp>
        <p:nvSpPr>
          <p:cNvPr id="5" name="Content Placeholder 4">
            <a:extLst>
              <a:ext uri="{FF2B5EF4-FFF2-40B4-BE49-F238E27FC236}">
                <a16:creationId xmlns:a16="http://schemas.microsoft.com/office/drawing/2014/main" id="{F26A732E-2856-3A0A-F39F-EC6E3AB77210}"/>
              </a:ext>
            </a:extLst>
          </p:cNvPr>
          <p:cNvSpPr>
            <a:spLocks noGrp="1"/>
          </p:cNvSpPr>
          <p:nvPr>
            <p:ph sz="quarter" idx="12"/>
          </p:nvPr>
        </p:nvSpPr>
        <p:spPr>
          <a:xfrm>
            <a:off x="609600" y="1958617"/>
            <a:ext cx="10972800" cy="4222750"/>
          </a:xfrm>
        </p:spPr>
        <p:txBody>
          <a:bodyPr lIns="91440" tIns="45720" rIns="91440" bIns="45720" anchor="t"/>
          <a:lstStyle/>
          <a:p>
            <a:r>
              <a:rPr lang="en-US" sz="2800" dirty="0"/>
              <a:t>Provide the employee with the List of Acceptable Documents</a:t>
            </a:r>
            <a:endParaRPr lang="en-US" sz="2800" dirty="0">
              <a:ea typeface="Calibri"/>
              <a:cs typeface="Calibri"/>
            </a:endParaRPr>
          </a:p>
          <a:p>
            <a:pPr lvl="1"/>
            <a:r>
              <a:rPr lang="en-US" sz="2400" b="1" dirty="0">
                <a:ea typeface="Calibri"/>
                <a:cs typeface="Calibri"/>
              </a:rPr>
              <a:t>Do not</a:t>
            </a:r>
            <a:r>
              <a:rPr lang="en-US" sz="2400" dirty="0">
                <a:ea typeface="Calibri"/>
                <a:cs typeface="Calibri"/>
              </a:rPr>
              <a:t> specify which documentation the employee must present</a:t>
            </a:r>
          </a:p>
          <a:p>
            <a:r>
              <a:rPr lang="en-US" sz="2800" dirty="0">
                <a:ea typeface="Calibri"/>
                <a:cs typeface="Calibri"/>
              </a:rPr>
              <a:t>Documents must be original, acceptable, and unexpired, or an acceptable receipt</a:t>
            </a:r>
          </a:p>
          <a:p>
            <a:r>
              <a:rPr lang="en-US" sz="2800" dirty="0"/>
              <a:t>An employee may present either:</a:t>
            </a:r>
            <a:endParaRPr lang="en-US" sz="2800" b="1" dirty="0"/>
          </a:p>
          <a:p>
            <a:pPr lvl="1"/>
            <a:r>
              <a:rPr lang="en-US" sz="2400" dirty="0"/>
              <a:t>One document selected from List A </a:t>
            </a:r>
            <a:r>
              <a:rPr lang="en-US" sz="2400" b="1" dirty="0"/>
              <a:t>or</a:t>
            </a:r>
          </a:p>
          <a:p>
            <a:pPr lvl="1"/>
            <a:r>
              <a:rPr lang="en-US" sz="2400" dirty="0"/>
              <a:t>A combination of one selection from List B </a:t>
            </a:r>
            <a:r>
              <a:rPr lang="en-US" sz="2400" b="1" dirty="0"/>
              <a:t>and</a:t>
            </a:r>
            <a:r>
              <a:rPr lang="en-US" sz="2400" dirty="0"/>
              <a:t> one selection from List C</a:t>
            </a:r>
            <a:endParaRPr lang="en-US" sz="2400" dirty="0">
              <a:ea typeface="Calibri"/>
              <a:cs typeface="Calibri"/>
            </a:endParaRPr>
          </a:p>
          <a:p>
            <a:endParaRPr lang="en-US" sz="2100" dirty="0"/>
          </a:p>
          <a:p>
            <a:endParaRPr lang="en-US" sz="2100" dirty="0"/>
          </a:p>
          <a:p>
            <a:endParaRPr lang="en-US" sz="2100" dirty="0"/>
          </a:p>
          <a:p>
            <a:pPr marL="0" indent="0">
              <a:buNone/>
            </a:pPr>
            <a:endParaRPr lang="en-US" sz="2100" dirty="0"/>
          </a:p>
          <a:p>
            <a:pPr marL="0" indent="0">
              <a:buNone/>
            </a:pPr>
            <a:endParaRPr lang="en-US" sz="2100" dirty="0">
              <a:ea typeface="Calibri"/>
              <a:cs typeface="Calibri"/>
            </a:endParaRPr>
          </a:p>
          <a:p>
            <a:pPr marL="1371600" lvl="3" indent="0">
              <a:buNone/>
            </a:pPr>
            <a:endParaRPr lang="en-US" dirty="0"/>
          </a:p>
        </p:txBody>
      </p:sp>
      <p:pic>
        <p:nvPicPr>
          <p:cNvPr id="4" name="Picture 3" descr="Diagram illustrating three document lists for verification purposes: List A contains documents establishing both identity and employment authorization, while List B includes documents establishing identity, and List C includes documents establishing employment authorization. The diagram uses color-coded labels (red for List A, blue for Lists B and C) and symbols to show that either one document from List A or a combination of one document from List B plus one from List C is required.">
            <a:extLst>
              <a:ext uri="{FF2B5EF4-FFF2-40B4-BE49-F238E27FC236}">
                <a16:creationId xmlns:a16="http://schemas.microsoft.com/office/drawing/2014/main" id="{776A3DA3-B444-0F03-95BD-6798A9ECFED6}"/>
              </a:ext>
            </a:extLst>
          </p:cNvPr>
          <p:cNvPicPr>
            <a:picLocks noChangeAspect="1"/>
          </p:cNvPicPr>
          <p:nvPr/>
        </p:nvPicPr>
        <p:blipFill>
          <a:blip r:embed="rId2"/>
          <a:stretch>
            <a:fillRect/>
          </a:stretch>
        </p:blipFill>
        <p:spPr>
          <a:xfrm>
            <a:off x="2714153" y="5510069"/>
            <a:ext cx="6763694" cy="1028844"/>
          </a:xfrm>
          <a:prstGeom prst="rect">
            <a:avLst/>
          </a:prstGeom>
        </p:spPr>
      </p:pic>
    </p:spTree>
    <p:extLst>
      <p:ext uri="{BB962C8B-B14F-4D97-AF65-F5344CB8AC3E}">
        <p14:creationId xmlns:p14="http://schemas.microsoft.com/office/powerpoint/2010/main" val="39458644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12470-8BE5-EBEE-F086-7A5D3243560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080645-2A87-4AEF-1406-9267B494A5A0}"/>
              </a:ext>
            </a:extLst>
          </p:cNvPr>
          <p:cNvSpPr>
            <a:spLocks noGrp="1"/>
          </p:cNvSpPr>
          <p:nvPr>
            <p:ph type="sldNum" sz="quarter" idx="11"/>
          </p:nvPr>
        </p:nvSpPr>
        <p:spPr/>
        <p:txBody>
          <a:bodyPr/>
          <a:lstStyle/>
          <a:p>
            <a:fld id="{B808CAB8-6123-4F46-A4F1-91E8380FDB49}" type="slidenum">
              <a:rPr lang="en-US" smtClean="0"/>
              <a:t>79</a:t>
            </a:fld>
            <a:endParaRPr lang="en-US"/>
          </a:p>
        </p:txBody>
      </p:sp>
      <p:sp>
        <p:nvSpPr>
          <p:cNvPr id="2" name="Title 1">
            <a:extLst>
              <a:ext uri="{FF2B5EF4-FFF2-40B4-BE49-F238E27FC236}">
                <a16:creationId xmlns:a16="http://schemas.microsoft.com/office/drawing/2014/main" id="{7BF72475-2F85-FC8C-971C-064F6AD47213}"/>
              </a:ext>
            </a:extLst>
          </p:cNvPr>
          <p:cNvSpPr>
            <a:spLocks noGrp="1"/>
          </p:cNvSpPr>
          <p:nvPr>
            <p:ph type="title"/>
          </p:nvPr>
        </p:nvSpPr>
        <p:spPr>
          <a:xfrm>
            <a:off x="609600" y="897678"/>
            <a:ext cx="10972800" cy="852488"/>
          </a:xfrm>
        </p:spPr>
        <p:txBody>
          <a:bodyPr/>
          <a:lstStyle/>
          <a:p>
            <a:r>
              <a:rPr lang="en-US"/>
              <a:t>List of Acceptable Documents</a:t>
            </a:r>
          </a:p>
        </p:txBody>
      </p:sp>
      <p:pic>
        <p:nvPicPr>
          <p:cNvPr id="6" name="Content Placeholder 3" descr="A detailed table outlines documents required to establish identity and employment authorization, divided into three lists: List A (documents proving both), List B (identity only), and List C (employment authorization only). An online PDF version of the document can be viewed at https://www.uscis.gov/sites/default/files/document/forms/i-9.pdf">
            <a:extLst>
              <a:ext uri="{FF2B5EF4-FFF2-40B4-BE49-F238E27FC236}">
                <a16:creationId xmlns:a16="http://schemas.microsoft.com/office/drawing/2014/main" id="{70BCE9DA-E9F6-DD86-3C5E-EC5CC9DC91A2}"/>
              </a:ext>
            </a:extLst>
          </p:cNvPr>
          <p:cNvPicPr>
            <a:picLocks noGrp="1" noChangeAspect="1"/>
          </p:cNvPicPr>
          <p:nvPr/>
        </p:nvPicPr>
        <p:blipFill>
          <a:blip r:embed="rId3"/>
          <a:srcRect b="25753"/>
          <a:stretch/>
        </p:blipFill>
        <p:spPr>
          <a:xfrm>
            <a:off x="2857499" y="1592994"/>
            <a:ext cx="6477001" cy="5128482"/>
          </a:xfrm>
          <a:prstGeom prst="rect">
            <a:avLst/>
          </a:prstGeom>
        </p:spPr>
      </p:pic>
    </p:spTree>
    <p:extLst>
      <p:ext uri="{BB962C8B-B14F-4D97-AF65-F5344CB8AC3E}">
        <p14:creationId xmlns:p14="http://schemas.microsoft.com/office/powerpoint/2010/main" val="1027202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BFE4C6-5DA3-E045-39F7-A3C0826D30C3}"/>
              </a:ext>
            </a:extLst>
          </p:cNvPr>
          <p:cNvSpPr>
            <a:spLocks noGrp="1"/>
          </p:cNvSpPr>
          <p:nvPr>
            <p:ph type="sldNum" sz="quarter" idx="11"/>
          </p:nvPr>
        </p:nvSpPr>
        <p:spPr/>
        <p:txBody>
          <a:bodyPr/>
          <a:lstStyle/>
          <a:p>
            <a:fld id="{B808CAB8-6123-4F46-A4F1-91E8380FDB49}" type="slidenum">
              <a:rPr lang="en-US" smtClean="0"/>
              <a:t>8</a:t>
            </a:fld>
            <a:endParaRPr lang="en-US"/>
          </a:p>
        </p:txBody>
      </p:sp>
      <p:sp>
        <p:nvSpPr>
          <p:cNvPr id="4" name="Title 3">
            <a:extLst>
              <a:ext uri="{FF2B5EF4-FFF2-40B4-BE49-F238E27FC236}">
                <a16:creationId xmlns:a16="http://schemas.microsoft.com/office/drawing/2014/main" id="{3660C3C8-530F-FCB6-FA3C-340DC425AD21}"/>
              </a:ext>
            </a:extLst>
          </p:cNvPr>
          <p:cNvSpPr>
            <a:spLocks noGrp="1"/>
          </p:cNvSpPr>
          <p:nvPr>
            <p:ph type="title"/>
          </p:nvPr>
        </p:nvSpPr>
        <p:spPr/>
        <p:txBody>
          <a:bodyPr/>
          <a:lstStyle/>
          <a:p>
            <a:r>
              <a:rPr lang="en-US"/>
              <a:t>Who Needs a RAMP Export Control Request</a:t>
            </a:r>
          </a:p>
        </p:txBody>
      </p:sp>
      <p:sp>
        <p:nvSpPr>
          <p:cNvPr id="3" name="Content Placeholder 2">
            <a:extLst>
              <a:ext uri="{FF2B5EF4-FFF2-40B4-BE49-F238E27FC236}">
                <a16:creationId xmlns:a16="http://schemas.microsoft.com/office/drawing/2014/main" id="{529F4918-C757-BA86-BA4F-419A111F3054}"/>
              </a:ext>
            </a:extLst>
          </p:cNvPr>
          <p:cNvSpPr>
            <a:spLocks noGrp="1"/>
          </p:cNvSpPr>
          <p:nvPr>
            <p:ph sz="quarter" idx="12"/>
          </p:nvPr>
        </p:nvSpPr>
        <p:spPr>
          <a:xfrm>
            <a:off x="838200" y="1905000"/>
            <a:ext cx="10515600" cy="4816476"/>
          </a:xfrm>
        </p:spPr>
        <p:txBody>
          <a:bodyPr/>
          <a:lstStyle/>
          <a:p>
            <a:r>
              <a:rPr lang="en-US" b="0" i="0">
                <a:solidFill>
                  <a:srgbClr val="2C2A29"/>
                </a:solidFill>
                <a:effectLst/>
                <a:latin typeface="Open Sans" pitchFamily="2" charset="0"/>
              </a:rPr>
              <a:t>For All Colleges, the Libraries, and the Research Division:</a:t>
            </a:r>
            <a:endParaRPr lang="en-US"/>
          </a:p>
          <a:p>
            <a:pPr lvl="1"/>
            <a:r>
              <a:rPr lang="en-US"/>
              <a:t>All International Appointments (Paid and Unpaid)</a:t>
            </a:r>
          </a:p>
          <a:p>
            <a:pPr lvl="1"/>
            <a:r>
              <a:rPr lang="en-US"/>
              <a:t>U.S. Citizens &amp; Permanent Residents with a “specified connection” to a Foreign Country of Concern</a:t>
            </a:r>
          </a:p>
          <a:p>
            <a:pPr lvl="1"/>
            <a:r>
              <a:rPr lang="en-US"/>
              <a:t>Unaffiliated Courtesy Appointments Engaging in Research (Intl.&amp; Dom.)</a:t>
            </a:r>
          </a:p>
          <a:p>
            <a:pPr marL="914400" lvl="2" indent="0">
              <a:buNone/>
            </a:pPr>
            <a:endParaRPr lang="en-US"/>
          </a:p>
        </p:txBody>
      </p:sp>
    </p:spTree>
    <p:extLst>
      <p:ext uri="{BB962C8B-B14F-4D97-AF65-F5344CB8AC3E}">
        <p14:creationId xmlns:p14="http://schemas.microsoft.com/office/powerpoint/2010/main" val="27243763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20059-82A8-AE97-A5BE-39CF11E4C5D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5DD0F-4902-120E-3E6A-EE4145390387}"/>
              </a:ext>
            </a:extLst>
          </p:cNvPr>
          <p:cNvSpPr>
            <a:spLocks noGrp="1"/>
          </p:cNvSpPr>
          <p:nvPr>
            <p:ph type="sldNum" sz="quarter" idx="11"/>
          </p:nvPr>
        </p:nvSpPr>
        <p:spPr/>
        <p:txBody>
          <a:bodyPr/>
          <a:lstStyle/>
          <a:p>
            <a:fld id="{B808CAB8-6123-4F46-A4F1-91E8380FDB49}" type="slidenum">
              <a:rPr lang="en-US" smtClean="0"/>
              <a:t>80</a:t>
            </a:fld>
            <a:endParaRPr lang="en-US"/>
          </a:p>
        </p:txBody>
      </p:sp>
      <p:sp>
        <p:nvSpPr>
          <p:cNvPr id="2" name="Title 1">
            <a:extLst>
              <a:ext uri="{FF2B5EF4-FFF2-40B4-BE49-F238E27FC236}">
                <a16:creationId xmlns:a16="http://schemas.microsoft.com/office/drawing/2014/main" id="{B2521AE9-008A-5258-8AA1-7D8EC6863A9E}"/>
              </a:ext>
            </a:extLst>
          </p:cNvPr>
          <p:cNvSpPr>
            <a:spLocks noGrp="1"/>
          </p:cNvSpPr>
          <p:nvPr>
            <p:ph type="title"/>
          </p:nvPr>
        </p:nvSpPr>
        <p:spPr/>
        <p:txBody>
          <a:bodyPr/>
          <a:lstStyle/>
          <a:p>
            <a:r>
              <a:rPr lang="en-US"/>
              <a:t>I-9 Best Practices</a:t>
            </a:r>
          </a:p>
        </p:txBody>
      </p:sp>
      <p:sp>
        <p:nvSpPr>
          <p:cNvPr id="8" name="TextBox 7">
            <a:extLst>
              <a:ext uri="{FF2B5EF4-FFF2-40B4-BE49-F238E27FC236}">
                <a16:creationId xmlns:a16="http://schemas.microsoft.com/office/drawing/2014/main" id="{F85B81BC-C2F2-70F1-68F3-59735980435A}"/>
              </a:ext>
            </a:extLst>
          </p:cNvPr>
          <p:cNvSpPr txBox="1"/>
          <p:nvPr/>
        </p:nvSpPr>
        <p:spPr>
          <a:xfrm>
            <a:off x="5257800" y="1867482"/>
            <a:ext cx="6096000" cy="4154984"/>
          </a:xfrm>
          <a:prstGeom prst="rect">
            <a:avLst/>
          </a:prstGeom>
          <a:noFill/>
        </p:spPr>
        <p:txBody>
          <a:bodyPr wrap="square">
            <a:spAutoFit/>
          </a:bodyPr>
          <a:lstStyle/>
          <a:p>
            <a:pPr marL="457200" indent="-457200">
              <a:buFont typeface="Arial" panose="020B0604020202020204" pitchFamily="34" charset="0"/>
              <a:buChar char="•"/>
            </a:pPr>
            <a:r>
              <a:rPr lang="en-US" sz="2400"/>
              <a:t>You can only accept </a:t>
            </a:r>
            <a:r>
              <a:rPr lang="en-US" sz="2400" u="sng">
                <a:hlinkClick r:id="rId2" tooltip="13.3 List C Documents That Establish Employment Authorization"/>
              </a:rPr>
              <a:t>unrestricted Social Security</a:t>
            </a:r>
            <a:r>
              <a:rPr lang="en-US" sz="2400"/>
              <a:t> cards as a List C document</a:t>
            </a:r>
          </a:p>
          <a:p>
            <a:endParaRPr lang="en-US" sz="2400"/>
          </a:p>
          <a:p>
            <a:pPr marL="457200" indent="-457200">
              <a:buFont typeface="Arial" panose="020B0604020202020204" pitchFamily="34" charset="0"/>
              <a:buChar char="•"/>
            </a:pPr>
            <a:r>
              <a:rPr lang="en-US" sz="2400"/>
              <a:t>Do not accept an employee’s </a:t>
            </a:r>
            <a:r>
              <a:rPr lang="en-US" sz="2400" u="sng">
                <a:hlinkClick r:id="rId3" tooltip="Form I-9 Acceptable Documents"/>
              </a:rPr>
              <a:t>restricted Social Security</a:t>
            </a:r>
            <a:r>
              <a:rPr lang="en-US" sz="2400"/>
              <a:t> card that is stamped with one of the following restrictions:</a:t>
            </a:r>
          </a:p>
          <a:p>
            <a:pPr lvl="1"/>
            <a:r>
              <a:rPr lang="en-US" sz="2400"/>
              <a:t>“VALID FOR WORK ONLY WITH DHS AUTHORIZATION”</a:t>
            </a:r>
          </a:p>
          <a:p>
            <a:pPr lvl="1"/>
            <a:r>
              <a:rPr lang="en-US" sz="2400"/>
              <a:t>“VALID FOR WORK ONLY WITH INS AUTHORIZATION”</a:t>
            </a:r>
          </a:p>
          <a:p>
            <a:pPr lvl="1"/>
            <a:r>
              <a:rPr lang="en-US" sz="2400"/>
              <a:t>“NOT VALID FOR EMPLOYMENT”</a:t>
            </a:r>
          </a:p>
        </p:txBody>
      </p:sp>
      <p:pic>
        <p:nvPicPr>
          <p:cNvPr id="9" name="Picture 8" descr="Red box highlighting the words &quot;Valid for Work Only with DHS Authorization&quot; on an image of an unrestricted social security card.">
            <a:extLst>
              <a:ext uri="{FF2B5EF4-FFF2-40B4-BE49-F238E27FC236}">
                <a16:creationId xmlns:a16="http://schemas.microsoft.com/office/drawing/2014/main" id="{A5503B67-140B-7F38-9D32-4196501D1621}"/>
              </a:ext>
              <a:ext uri="{C183D7F6-B498-43B3-948B-1728B52AA6E4}">
                <adec:decorative xmlns:adec="http://schemas.microsoft.com/office/drawing/2017/decorative" val="0"/>
              </a:ext>
            </a:extLst>
          </p:cNvPr>
          <p:cNvPicPr>
            <a:picLocks noChangeAspect="1"/>
          </p:cNvPicPr>
          <p:nvPr/>
        </p:nvPicPr>
        <p:blipFill>
          <a:blip r:embed="rId4"/>
          <a:srcRect/>
          <a:stretch/>
        </p:blipFill>
        <p:spPr bwMode="auto">
          <a:xfrm>
            <a:off x="593002" y="1996242"/>
            <a:ext cx="4382874" cy="2516363"/>
          </a:xfrm>
          <a:prstGeom prst="rect">
            <a:avLst/>
          </a:prstGeom>
          <a:noFill/>
          <a:ln>
            <a:noFill/>
          </a:ln>
        </p:spPr>
      </p:pic>
    </p:spTree>
    <p:extLst>
      <p:ext uri="{BB962C8B-B14F-4D97-AF65-F5344CB8AC3E}">
        <p14:creationId xmlns:p14="http://schemas.microsoft.com/office/powerpoint/2010/main" val="28215701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6B953-BA4A-DDA9-EEE0-0555D963035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B1BB42-A517-43B8-06F3-29BA22F93EB0}"/>
              </a:ext>
            </a:extLst>
          </p:cNvPr>
          <p:cNvSpPr>
            <a:spLocks noGrp="1"/>
          </p:cNvSpPr>
          <p:nvPr>
            <p:ph type="sldNum" sz="quarter" idx="11"/>
          </p:nvPr>
        </p:nvSpPr>
        <p:spPr/>
        <p:txBody>
          <a:bodyPr/>
          <a:lstStyle/>
          <a:p>
            <a:fld id="{B808CAB8-6123-4F46-A4F1-91E8380FDB49}" type="slidenum">
              <a:rPr lang="en-US" smtClean="0"/>
              <a:t>81</a:t>
            </a:fld>
            <a:endParaRPr lang="en-US"/>
          </a:p>
        </p:txBody>
      </p:sp>
      <p:sp>
        <p:nvSpPr>
          <p:cNvPr id="2" name="Title 1">
            <a:extLst>
              <a:ext uri="{FF2B5EF4-FFF2-40B4-BE49-F238E27FC236}">
                <a16:creationId xmlns:a16="http://schemas.microsoft.com/office/drawing/2014/main" id="{4F5B627D-10F8-EBD5-8D9A-A0C0792DECEB}"/>
              </a:ext>
            </a:extLst>
          </p:cNvPr>
          <p:cNvSpPr>
            <a:spLocks noGrp="1"/>
          </p:cNvSpPr>
          <p:nvPr>
            <p:ph type="title"/>
          </p:nvPr>
        </p:nvSpPr>
        <p:spPr/>
        <p:txBody>
          <a:bodyPr/>
          <a:lstStyle/>
          <a:p>
            <a:r>
              <a:rPr lang="en-US" dirty="0"/>
              <a:t>I-9 Best Practices (2)</a:t>
            </a:r>
          </a:p>
        </p:txBody>
      </p:sp>
      <p:sp>
        <p:nvSpPr>
          <p:cNvPr id="5" name="Content Placeholder 4">
            <a:extLst>
              <a:ext uri="{FF2B5EF4-FFF2-40B4-BE49-F238E27FC236}">
                <a16:creationId xmlns:a16="http://schemas.microsoft.com/office/drawing/2014/main" id="{890D1459-1DEB-B29D-F4D4-41E4E08D4D68}"/>
              </a:ext>
            </a:extLst>
          </p:cNvPr>
          <p:cNvSpPr>
            <a:spLocks noGrp="1"/>
          </p:cNvSpPr>
          <p:nvPr>
            <p:ph sz="quarter" idx="12"/>
          </p:nvPr>
        </p:nvSpPr>
        <p:spPr>
          <a:xfrm>
            <a:off x="838200" y="2133600"/>
            <a:ext cx="7162800" cy="2209800"/>
          </a:xfrm>
        </p:spPr>
        <p:txBody>
          <a:bodyPr lIns="91440" tIns="45720" rIns="91440" bIns="45720" anchor="t"/>
          <a:lstStyle/>
          <a:p>
            <a:r>
              <a:rPr lang="en-US" sz="2800"/>
              <a:t>Employment Authorization Document that contains a photograph (Form I-766)</a:t>
            </a:r>
          </a:p>
          <a:p>
            <a:pPr lvl="1"/>
            <a:r>
              <a:rPr lang="en-US"/>
              <a:t>List A Document only</a:t>
            </a:r>
            <a:endParaRPr lang="en-US">
              <a:ea typeface="Calibri"/>
              <a:cs typeface="Calibri"/>
            </a:endParaRPr>
          </a:p>
          <a:p>
            <a:pPr lvl="1"/>
            <a:r>
              <a:rPr lang="en-US"/>
              <a:t>Provides identity and work authorization</a:t>
            </a:r>
            <a:endParaRPr lang="en-US">
              <a:ea typeface="Calibri"/>
              <a:cs typeface="Calibri"/>
            </a:endParaRPr>
          </a:p>
          <a:p>
            <a:pPr lvl="1"/>
            <a:endParaRPr lang="en-US">
              <a:ea typeface="Calibri"/>
              <a:cs typeface="Calibri"/>
            </a:endParaRPr>
          </a:p>
          <a:p>
            <a:pPr marL="457200" lvl="1" indent="0">
              <a:buNone/>
            </a:pPr>
            <a:endParaRPr lang="en-US"/>
          </a:p>
          <a:p>
            <a:pPr marL="1371600" lvl="3" indent="0">
              <a:buNone/>
            </a:pPr>
            <a:endParaRPr lang="en-US"/>
          </a:p>
        </p:txBody>
      </p:sp>
      <p:sp>
        <p:nvSpPr>
          <p:cNvPr id="6" name="TextBox 5">
            <a:extLst>
              <a:ext uri="{FF2B5EF4-FFF2-40B4-BE49-F238E27FC236}">
                <a16:creationId xmlns:a16="http://schemas.microsoft.com/office/drawing/2014/main" id="{61510955-B589-C5F5-B288-F8194EACDA18}"/>
              </a:ext>
            </a:extLst>
          </p:cNvPr>
          <p:cNvSpPr txBox="1"/>
          <p:nvPr/>
        </p:nvSpPr>
        <p:spPr>
          <a:xfrm>
            <a:off x="990601" y="4648200"/>
            <a:ext cx="6553200" cy="123110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t>Upcoming Form I-9 Training on April 15 at 10:00 a.m.</a:t>
            </a:r>
          </a:p>
          <a:p>
            <a:pPr marL="285750" indent="-285750">
              <a:buFont typeface="Arial" panose="020B0604020202020204" pitchFamily="34" charset="0"/>
              <a:buChar char="•"/>
            </a:pPr>
            <a:endParaRPr lang="en-US" dirty="0"/>
          </a:p>
        </p:txBody>
      </p:sp>
      <p:pic>
        <p:nvPicPr>
          <p:cNvPr id="4" name="Picture 3" descr="United States Employment Authorization card featuring an eagle and Statue of Liberty graphic with pink and blue color scheme. Contains personal details such as name, USCIS number, category, card number, birthdate, sex, country of birth, validity dates, and terms for reentry to the U.S.">
            <a:extLst>
              <a:ext uri="{FF2B5EF4-FFF2-40B4-BE49-F238E27FC236}">
                <a16:creationId xmlns:a16="http://schemas.microsoft.com/office/drawing/2014/main" id="{2809FC3C-00CA-45E2-8F85-AE3EC39E7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133600"/>
            <a:ext cx="4048125"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2942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808CAB8-6123-4F46-A4F1-91E8380FDB49}" type="slidenum">
              <a:rPr lang="en-US" smtClean="0"/>
              <a:t>82</a:t>
            </a:fld>
            <a:endParaRPr lang="en-US"/>
          </a:p>
        </p:txBody>
      </p:sp>
      <p:sp>
        <p:nvSpPr>
          <p:cNvPr id="4" name="Title 3"/>
          <p:cNvSpPr>
            <a:spLocks noGrp="1"/>
          </p:cNvSpPr>
          <p:nvPr>
            <p:ph type="title"/>
          </p:nvPr>
        </p:nvSpPr>
        <p:spPr/>
        <p:txBody>
          <a:bodyPr/>
          <a:lstStyle/>
          <a:p>
            <a:r>
              <a:rPr lang="en-US"/>
              <a:t>Federal Updates</a:t>
            </a:r>
            <a:br>
              <a:rPr lang="en-US"/>
            </a:br>
            <a:r>
              <a:rPr lang="en-US"/>
              <a:t>Secure 2.0 &amp; OBBBA</a:t>
            </a:r>
          </a:p>
        </p:txBody>
      </p:sp>
      <p:sp>
        <p:nvSpPr>
          <p:cNvPr id="6" name="Subtitle 5"/>
          <p:cNvSpPr>
            <a:spLocks noGrp="1"/>
          </p:cNvSpPr>
          <p:nvPr>
            <p:ph type="body" sz="quarter" idx="12"/>
          </p:nvPr>
        </p:nvSpPr>
        <p:spPr/>
        <p:txBody>
          <a:bodyPr>
            <a:normAutofit lnSpcReduction="10000"/>
          </a:bodyPr>
          <a:lstStyle/>
          <a:p>
            <a:pPr algn="ctr"/>
            <a:r>
              <a:rPr lang="en-US" sz="3600">
                <a:solidFill>
                  <a:srgbClr val="782F40"/>
                </a:solidFill>
              </a:rPr>
              <a:t>Christine Conley</a:t>
            </a:r>
          </a:p>
          <a:p>
            <a:pPr algn="ctr"/>
            <a:r>
              <a:rPr lang="en-US" sz="3600" i="1">
                <a:solidFill>
                  <a:srgbClr val="782F40"/>
                </a:solidFill>
              </a:rPr>
              <a:t>Director</a:t>
            </a:r>
          </a:p>
          <a:p>
            <a:pPr algn="ctr"/>
            <a:r>
              <a:rPr lang="en-US" sz="3600" i="1">
                <a:solidFill>
                  <a:srgbClr val="782F40"/>
                </a:solidFill>
              </a:rPr>
              <a:t>Benefits &amp; Leave</a:t>
            </a:r>
          </a:p>
        </p:txBody>
      </p:sp>
    </p:spTree>
    <p:extLst>
      <p:ext uri="{BB962C8B-B14F-4D97-AF65-F5344CB8AC3E}">
        <p14:creationId xmlns:p14="http://schemas.microsoft.com/office/powerpoint/2010/main" val="42390532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808CAB8-6123-4F46-A4F1-91E8380FDB49}" type="slidenum">
              <a:rPr lang="en-US" smtClean="0"/>
              <a:t>83</a:t>
            </a:fld>
            <a:endParaRPr lang="en-US"/>
          </a:p>
        </p:txBody>
      </p:sp>
      <p:sp>
        <p:nvSpPr>
          <p:cNvPr id="2" name="Title 1"/>
          <p:cNvSpPr>
            <a:spLocks noGrp="1"/>
          </p:cNvSpPr>
          <p:nvPr>
            <p:ph type="title"/>
          </p:nvPr>
        </p:nvSpPr>
        <p:spPr/>
        <p:txBody>
          <a:bodyPr/>
          <a:lstStyle/>
          <a:p>
            <a:r>
              <a:rPr lang="en-US"/>
              <a:t>Secure 2.0</a:t>
            </a:r>
          </a:p>
        </p:txBody>
      </p:sp>
      <p:sp>
        <p:nvSpPr>
          <p:cNvPr id="5" name="Content Placeholder 4"/>
          <p:cNvSpPr>
            <a:spLocks noGrp="1"/>
          </p:cNvSpPr>
          <p:nvPr>
            <p:ph sz="quarter" idx="12"/>
          </p:nvPr>
        </p:nvSpPr>
        <p:spPr/>
        <p:txBody>
          <a:bodyPr lIns="91440" tIns="45720" rIns="91440" bIns="45720" anchor="t"/>
          <a:lstStyle/>
          <a:p>
            <a:r>
              <a:rPr lang="en-US"/>
              <a:t>Age-Based Catch-Up Contribution Changes</a:t>
            </a:r>
          </a:p>
          <a:p>
            <a:pPr lvl="1"/>
            <a:r>
              <a:rPr lang="en-US"/>
              <a:t>Beginning in 2026, catch-up contributions for high-wage earners must be made on a Roth (post-tax) basis</a:t>
            </a:r>
          </a:p>
          <a:p>
            <a:pPr lvl="2"/>
            <a:r>
              <a:rPr lang="en-US"/>
              <a:t>Applies to employees who had over $150,000 in FICA wages in 2025</a:t>
            </a:r>
          </a:p>
          <a:p>
            <a:pPr lvl="2"/>
            <a:r>
              <a:rPr lang="en-US"/>
              <a:t>Applies to those who turn 50 or older in 2026</a:t>
            </a:r>
          </a:p>
          <a:p>
            <a:pPr lvl="2"/>
            <a:r>
              <a:rPr lang="en-US"/>
              <a:t>Only catch-up contributions are subject, which would be contributions beyond the standard limit for 2026 of $24,500</a:t>
            </a:r>
          </a:p>
          <a:p>
            <a:pPr marL="1371600" lvl="3" indent="0">
              <a:buNone/>
            </a:pPr>
            <a:endParaRPr lang="en-US"/>
          </a:p>
        </p:txBody>
      </p:sp>
    </p:spTree>
    <p:extLst>
      <p:ext uri="{BB962C8B-B14F-4D97-AF65-F5344CB8AC3E}">
        <p14:creationId xmlns:p14="http://schemas.microsoft.com/office/powerpoint/2010/main" val="1677417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9053C-53F8-A8E5-F42E-F5FFC6AF3336}"/>
              </a:ext>
            </a:extLst>
          </p:cNvPr>
          <p:cNvSpPr>
            <a:spLocks noGrp="1"/>
          </p:cNvSpPr>
          <p:nvPr>
            <p:ph type="sldNum" sz="quarter" idx="11"/>
          </p:nvPr>
        </p:nvSpPr>
        <p:spPr/>
        <p:txBody>
          <a:bodyPr/>
          <a:lstStyle/>
          <a:p>
            <a:fld id="{B808CAB8-6123-4F46-A4F1-91E8380FDB49}" type="slidenum">
              <a:rPr lang="en-US" smtClean="0"/>
              <a:t>84</a:t>
            </a:fld>
            <a:endParaRPr lang="en-US"/>
          </a:p>
        </p:txBody>
      </p:sp>
      <p:sp>
        <p:nvSpPr>
          <p:cNvPr id="4" name="Title 3">
            <a:extLst>
              <a:ext uri="{FF2B5EF4-FFF2-40B4-BE49-F238E27FC236}">
                <a16:creationId xmlns:a16="http://schemas.microsoft.com/office/drawing/2014/main" id="{F86F3E18-1DC2-CC2B-2995-08A4B5F476FB}"/>
              </a:ext>
            </a:extLst>
          </p:cNvPr>
          <p:cNvSpPr>
            <a:spLocks noGrp="1"/>
          </p:cNvSpPr>
          <p:nvPr>
            <p:ph type="title"/>
          </p:nvPr>
        </p:nvSpPr>
        <p:spPr/>
        <p:txBody>
          <a:bodyPr/>
          <a:lstStyle/>
          <a:p>
            <a:r>
              <a:rPr lang="en-US"/>
              <a:t>Impacts to Retirement Plans</a:t>
            </a:r>
          </a:p>
        </p:txBody>
      </p:sp>
      <p:sp>
        <p:nvSpPr>
          <p:cNvPr id="3" name="Content Placeholder 2">
            <a:extLst>
              <a:ext uri="{FF2B5EF4-FFF2-40B4-BE49-F238E27FC236}">
                <a16:creationId xmlns:a16="http://schemas.microsoft.com/office/drawing/2014/main" id="{ED5E7DBB-91B5-3F60-2C2A-B30C3190117E}"/>
              </a:ext>
            </a:extLst>
          </p:cNvPr>
          <p:cNvSpPr>
            <a:spLocks noGrp="1"/>
          </p:cNvSpPr>
          <p:nvPr>
            <p:ph sz="quarter" idx="12"/>
          </p:nvPr>
        </p:nvSpPr>
        <p:spPr/>
        <p:txBody>
          <a:bodyPr/>
          <a:lstStyle/>
          <a:p>
            <a:r>
              <a:rPr lang="en-US"/>
              <a:t>Voluntary 403(b) </a:t>
            </a:r>
          </a:p>
          <a:p>
            <a:pPr lvl="1"/>
            <a:r>
              <a:rPr lang="en-US"/>
              <a:t>High-wage earners will automatically have catch-up contributions converted to Roth once the standard limit is met. </a:t>
            </a:r>
          </a:p>
          <a:p>
            <a:pPr lvl="1"/>
            <a:r>
              <a:rPr lang="en-US"/>
              <a:t>Employees who do not want to contribute on a Roth (post-tax) basis must stop their contributions through </a:t>
            </a:r>
            <a:r>
              <a:rPr lang="en-US" err="1"/>
              <a:t>Retirement@Work</a:t>
            </a:r>
            <a:endParaRPr lang="en-US"/>
          </a:p>
        </p:txBody>
      </p:sp>
    </p:spTree>
    <p:extLst>
      <p:ext uri="{BB962C8B-B14F-4D97-AF65-F5344CB8AC3E}">
        <p14:creationId xmlns:p14="http://schemas.microsoft.com/office/powerpoint/2010/main" val="31086892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10B01-81B3-8B4C-4B17-9C3B1C3EF32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C769A7-4679-D147-D99C-FA83E412E7CD}"/>
              </a:ext>
            </a:extLst>
          </p:cNvPr>
          <p:cNvSpPr>
            <a:spLocks noGrp="1"/>
          </p:cNvSpPr>
          <p:nvPr>
            <p:ph type="sldNum" sz="quarter" idx="11"/>
          </p:nvPr>
        </p:nvSpPr>
        <p:spPr/>
        <p:txBody>
          <a:bodyPr/>
          <a:lstStyle/>
          <a:p>
            <a:fld id="{B808CAB8-6123-4F46-A4F1-91E8380FDB49}" type="slidenum">
              <a:rPr lang="en-US" smtClean="0"/>
              <a:t>85</a:t>
            </a:fld>
            <a:endParaRPr lang="en-US"/>
          </a:p>
        </p:txBody>
      </p:sp>
      <p:sp>
        <p:nvSpPr>
          <p:cNvPr id="4" name="Title 3">
            <a:extLst>
              <a:ext uri="{FF2B5EF4-FFF2-40B4-BE49-F238E27FC236}">
                <a16:creationId xmlns:a16="http://schemas.microsoft.com/office/drawing/2014/main" id="{951D81EE-FB8E-A52A-1BF0-6D2A30CCF938}"/>
              </a:ext>
            </a:extLst>
          </p:cNvPr>
          <p:cNvSpPr>
            <a:spLocks noGrp="1"/>
          </p:cNvSpPr>
          <p:nvPr>
            <p:ph type="title"/>
          </p:nvPr>
        </p:nvSpPr>
        <p:spPr/>
        <p:txBody>
          <a:bodyPr/>
          <a:lstStyle/>
          <a:p>
            <a:r>
              <a:rPr lang="en-US" dirty="0"/>
              <a:t>Impacts to Retirement Plans (2)</a:t>
            </a:r>
          </a:p>
        </p:txBody>
      </p:sp>
      <p:sp>
        <p:nvSpPr>
          <p:cNvPr id="3" name="Content Placeholder 2">
            <a:extLst>
              <a:ext uri="{FF2B5EF4-FFF2-40B4-BE49-F238E27FC236}">
                <a16:creationId xmlns:a16="http://schemas.microsoft.com/office/drawing/2014/main" id="{DD3FA0D4-6C8E-5DAE-DD2B-50B6091CA233}"/>
              </a:ext>
            </a:extLst>
          </p:cNvPr>
          <p:cNvSpPr>
            <a:spLocks noGrp="1"/>
          </p:cNvSpPr>
          <p:nvPr>
            <p:ph sz="quarter" idx="12"/>
          </p:nvPr>
        </p:nvSpPr>
        <p:spPr/>
        <p:txBody>
          <a:bodyPr/>
          <a:lstStyle/>
          <a:p>
            <a:r>
              <a:rPr lang="en-US"/>
              <a:t>Deferred Compensation</a:t>
            </a:r>
          </a:p>
          <a:p>
            <a:pPr lvl="1"/>
            <a:r>
              <a:rPr lang="en-US"/>
              <a:t>Reimplemented the Roth option effective January 1, 2026.</a:t>
            </a:r>
          </a:p>
          <a:p>
            <a:pPr lvl="1"/>
            <a:r>
              <a:rPr lang="en-US"/>
              <a:t>Unlike the Voluntary 403(b), employees will not have catch-up contributions automatically taken on a Roth basis.</a:t>
            </a:r>
          </a:p>
          <a:p>
            <a:pPr lvl="1"/>
            <a:r>
              <a:rPr lang="en-US"/>
              <a:t>If employees wish to contribute catch-up contributions on a Roth basis, they will need to contact the Bureau of Deferred Compensation. Otherwise, contributions will be stopped.</a:t>
            </a:r>
          </a:p>
        </p:txBody>
      </p:sp>
    </p:spTree>
    <p:extLst>
      <p:ext uri="{BB962C8B-B14F-4D97-AF65-F5344CB8AC3E}">
        <p14:creationId xmlns:p14="http://schemas.microsoft.com/office/powerpoint/2010/main" val="29781212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38D6D-F5F1-039C-5AB7-8A3F7358550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AD3C88-78DB-0E9D-6064-C3F4D7FB427E}"/>
              </a:ext>
            </a:extLst>
          </p:cNvPr>
          <p:cNvSpPr>
            <a:spLocks noGrp="1"/>
          </p:cNvSpPr>
          <p:nvPr>
            <p:ph type="sldNum" sz="quarter" idx="11"/>
          </p:nvPr>
        </p:nvSpPr>
        <p:spPr/>
        <p:txBody>
          <a:bodyPr/>
          <a:lstStyle/>
          <a:p>
            <a:fld id="{B808CAB8-6123-4F46-A4F1-91E8380FDB49}" type="slidenum">
              <a:rPr lang="en-US" smtClean="0"/>
              <a:t>86</a:t>
            </a:fld>
            <a:endParaRPr lang="en-US"/>
          </a:p>
        </p:txBody>
      </p:sp>
      <p:sp>
        <p:nvSpPr>
          <p:cNvPr id="2" name="Title 1">
            <a:extLst>
              <a:ext uri="{FF2B5EF4-FFF2-40B4-BE49-F238E27FC236}">
                <a16:creationId xmlns:a16="http://schemas.microsoft.com/office/drawing/2014/main" id="{35DD449A-6B94-B394-9346-BD664895A8DA}"/>
              </a:ext>
            </a:extLst>
          </p:cNvPr>
          <p:cNvSpPr>
            <a:spLocks noGrp="1"/>
          </p:cNvSpPr>
          <p:nvPr>
            <p:ph type="title"/>
          </p:nvPr>
        </p:nvSpPr>
        <p:spPr/>
        <p:txBody>
          <a:bodyPr/>
          <a:lstStyle/>
          <a:p>
            <a:r>
              <a:rPr lang="en-US"/>
              <a:t>One Big Beautiful Bill</a:t>
            </a:r>
          </a:p>
        </p:txBody>
      </p:sp>
      <p:sp>
        <p:nvSpPr>
          <p:cNvPr id="5" name="Content Placeholder 4">
            <a:extLst>
              <a:ext uri="{FF2B5EF4-FFF2-40B4-BE49-F238E27FC236}">
                <a16:creationId xmlns:a16="http://schemas.microsoft.com/office/drawing/2014/main" id="{86A98C97-0522-8EFC-2286-7FAE66716E09}"/>
              </a:ext>
            </a:extLst>
          </p:cNvPr>
          <p:cNvSpPr>
            <a:spLocks noGrp="1"/>
          </p:cNvSpPr>
          <p:nvPr>
            <p:ph sz="quarter" idx="12"/>
          </p:nvPr>
        </p:nvSpPr>
        <p:spPr/>
        <p:txBody>
          <a:bodyPr lIns="91440" tIns="45720" rIns="91440" bIns="45720" anchor="t"/>
          <a:lstStyle/>
          <a:p>
            <a:r>
              <a:rPr lang="en-US"/>
              <a:t>No Tax on Overtime</a:t>
            </a:r>
          </a:p>
          <a:p>
            <a:pPr lvl="1"/>
            <a:r>
              <a:rPr lang="en-US"/>
              <a:t>Deduction for overtime compensation that exceeds the regular rate of pay</a:t>
            </a:r>
          </a:p>
          <a:p>
            <a:pPr lvl="1"/>
            <a:r>
              <a:rPr lang="en-US"/>
              <a:t>For 2025, this was reported in Box 14 of your W-2</a:t>
            </a:r>
          </a:p>
          <a:p>
            <a:pPr lvl="1"/>
            <a:r>
              <a:rPr lang="en-US"/>
              <a:t>For 2026, Payroll Services and HR are working on updating our payroll system to account for the new exemption</a:t>
            </a:r>
          </a:p>
          <a:p>
            <a:pPr lvl="2"/>
            <a:r>
              <a:rPr lang="en-US"/>
              <a:t>Roll-out is TBD</a:t>
            </a:r>
          </a:p>
          <a:p>
            <a:pPr lvl="2"/>
            <a:r>
              <a:rPr lang="en-US"/>
              <a:t>No anticipated changes to the timesheet and how time </a:t>
            </a:r>
            <a:r>
              <a:rPr lang="en-US" err="1"/>
              <a:t>iscurrently</a:t>
            </a:r>
            <a:r>
              <a:rPr lang="en-US"/>
              <a:t> reported</a:t>
            </a:r>
          </a:p>
          <a:p>
            <a:pPr marL="1371600" lvl="3" indent="0">
              <a:buNone/>
            </a:pPr>
            <a:endParaRPr lang="en-US">
              <a:ea typeface="Calibri"/>
              <a:cs typeface="Calibri"/>
            </a:endParaRPr>
          </a:p>
        </p:txBody>
      </p:sp>
    </p:spTree>
    <p:extLst>
      <p:ext uri="{BB962C8B-B14F-4D97-AF65-F5344CB8AC3E}">
        <p14:creationId xmlns:p14="http://schemas.microsoft.com/office/powerpoint/2010/main" val="22996511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808CAB8-6123-4F46-A4F1-91E8380FDB49}" type="slidenum">
              <a:rPr lang="en-US" smtClean="0"/>
              <a:t>87</a:t>
            </a:fld>
            <a:endParaRPr lang="en-US"/>
          </a:p>
        </p:txBody>
      </p:sp>
      <p:sp>
        <p:nvSpPr>
          <p:cNvPr id="4" name="Title 3"/>
          <p:cNvSpPr>
            <a:spLocks noGrp="1"/>
          </p:cNvSpPr>
          <p:nvPr>
            <p:ph type="title"/>
          </p:nvPr>
        </p:nvSpPr>
        <p:spPr/>
        <p:txBody>
          <a:bodyPr/>
          <a:lstStyle/>
          <a:p>
            <a:r>
              <a:rPr lang="en-US" dirty="0"/>
              <a:t>Monitoring Required Training Completions</a:t>
            </a:r>
            <a:br>
              <a:rPr lang="en-US" dirty="0"/>
            </a:br>
            <a:r>
              <a:rPr lang="en-US" dirty="0"/>
              <a:t>&amp;</a:t>
            </a:r>
            <a:br>
              <a:rPr lang="en-US" dirty="0"/>
            </a:br>
            <a:r>
              <a:rPr lang="en-US" dirty="0"/>
              <a:t>Digital Accessibility Compliance</a:t>
            </a:r>
          </a:p>
        </p:txBody>
      </p:sp>
      <p:sp>
        <p:nvSpPr>
          <p:cNvPr id="6" name="Subtitle 5"/>
          <p:cNvSpPr>
            <a:spLocks noGrp="1"/>
          </p:cNvSpPr>
          <p:nvPr>
            <p:ph type="body" sz="quarter" idx="12"/>
          </p:nvPr>
        </p:nvSpPr>
        <p:spPr>
          <a:xfrm>
            <a:off x="812800" y="3657598"/>
            <a:ext cx="10566400" cy="1905000"/>
          </a:xfrm>
        </p:spPr>
        <p:txBody>
          <a:bodyPr>
            <a:normAutofit lnSpcReduction="10000"/>
          </a:bodyPr>
          <a:lstStyle/>
          <a:p>
            <a:pPr algn="ctr"/>
            <a:r>
              <a:rPr lang="en-US" sz="3600" dirty="0">
                <a:solidFill>
                  <a:srgbClr val="782F40"/>
                </a:solidFill>
              </a:rPr>
              <a:t>Shelley Lopez</a:t>
            </a:r>
          </a:p>
          <a:p>
            <a:pPr algn="ctr"/>
            <a:r>
              <a:rPr lang="en-US" sz="3600" i="1" dirty="0">
                <a:solidFill>
                  <a:srgbClr val="782F40"/>
                </a:solidFill>
              </a:rPr>
              <a:t>Director</a:t>
            </a:r>
          </a:p>
          <a:p>
            <a:pPr algn="ctr"/>
            <a:r>
              <a:rPr lang="en-US" sz="3600" i="1" dirty="0">
                <a:solidFill>
                  <a:srgbClr val="782F40"/>
                </a:solidFill>
              </a:rPr>
              <a:t>HR Communications/Training</a:t>
            </a:r>
          </a:p>
        </p:txBody>
      </p:sp>
    </p:spTree>
    <p:extLst>
      <p:ext uri="{BB962C8B-B14F-4D97-AF65-F5344CB8AC3E}">
        <p14:creationId xmlns:p14="http://schemas.microsoft.com/office/powerpoint/2010/main" val="37347950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808CAB8-6123-4F46-A4F1-91E8380FDB49}" type="slidenum">
              <a:rPr lang="en-US" smtClean="0"/>
              <a:t>88</a:t>
            </a:fld>
            <a:endParaRPr lang="en-US"/>
          </a:p>
        </p:txBody>
      </p:sp>
      <p:sp>
        <p:nvSpPr>
          <p:cNvPr id="2" name="Title 1"/>
          <p:cNvSpPr>
            <a:spLocks noGrp="1"/>
          </p:cNvSpPr>
          <p:nvPr>
            <p:ph type="title"/>
          </p:nvPr>
        </p:nvSpPr>
        <p:spPr>
          <a:xfrm>
            <a:off x="609600" y="990600"/>
            <a:ext cx="10972800" cy="852488"/>
          </a:xfrm>
        </p:spPr>
        <p:txBody>
          <a:bodyPr>
            <a:noAutofit/>
          </a:bodyPr>
          <a:lstStyle/>
          <a:p>
            <a:r>
              <a:rPr lang="en-US"/>
              <a:t>Monitoring Employee Completions </a:t>
            </a:r>
            <a:br>
              <a:rPr lang="en-US"/>
            </a:br>
            <a:r>
              <a:rPr lang="en-US"/>
              <a:t>of Required Trainings </a:t>
            </a:r>
          </a:p>
        </p:txBody>
      </p:sp>
      <p:sp>
        <p:nvSpPr>
          <p:cNvPr id="5" name="Content Placeholder 4"/>
          <p:cNvSpPr>
            <a:spLocks noGrp="1"/>
          </p:cNvSpPr>
          <p:nvPr>
            <p:ph sz="quarter" idx="12"/>
          </p:nvPr>
        </p:nvSpPr>
        <p:spPr>
          <a:xfrm>
            <a:off x="609600" y="1752600"/>
            <a:ext cx="11353800" cy="4800600"/>
          </a:xfrm>
        </p:spPr>
        <p:txBody>
          <a:bodyPr/>
          <a:lstStyle/>
          <a:p>
            <a:pPr lvl="1">
              <a:buFont typeface="Arial" panose="020B0604020202020204" pitchFamily="34" charset="0"/>
              <a:buChar char="•"/>
            </a:pPr>
            <a:endParaRPr lang="en-US"/>
          </a:p>
          <a:p>
            <a:r>
              <a:rPr lang="en-US" sz="2800"/>
              <a:t>FSU </a:t>
            </a:r>
            <a:r>
              <a:rPr lang="en-US" sz="2800" u="sng">
                <a:hlinkClick r:id="rId3"/>
              </a:rPr>
              <a:t>policy</a:t>
            </a:r>
            <a:r>
              <a:rPr lang="en-US" sz="2800"/>
              <a:t> requires all employees to complete New Employee Orientation (NEO)</a:t>
            </a:r>
          </a:p>
          <a:p>
            <a:r>
              <a:rPr lang="en-US" sz="2800"/>
              <a:t>The Florida Board of Governors (BOG) requires all state university employees complete Mental Health Awareness Training</a:t>
            </a:r>
          </a:p>
          <a:p>
            <a:r>
              <a:rPr lang="en-US" sz="2800"/>
              <a:t>All employees include Faculty, Staff, and OPS Classifications</a:t>
            </a:r>
          </a:p>
          <a:p>
            <a:pPr lvl="1">
              <a:buFont typeface="Arial" panose="020B0604020202020204" pitchFamily="34" charset="0"/>
              <a:buChar char="•"/>
            </a:pPr>
            <a:endParaRPr lang="en-US"/>
          </a:p>
          <a:p>
            <a:pPr marL="1371600" lvl="3" indent="0">
              <a:buNone/>
            </a:pPr>
            <a:endParaRPr lang="en-US"/>
          </a:p>
        </p:txBody>
      </p:sp>
    </p:spTree>
    <p:extLst>
      <p:ext uri="{BB962C8B-B14F-4D97-AF65-F5344CB8AC3E}">
        <p14:creationId xmlns:p14="http://schemas.microsoft.com/office/powerpoint/2010/main" val="17965032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F3719-0628-DF5D-D421-FEC8CAAB2B5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CAEB95-2A44-27D7-0E1F-14926899EC96}"/>
              </a:ext>
            </a:extLst>
          </p:cNvPr>
          <p:cNvSpPr>
            <a:spLocks noGrp="1"/>
          </p:cNvSpPr>
          <p:nvPr>
            <p:ph type="sldNum" sz="quarter" idx="11"/>
          </p:nvPr>
        </p:nvSpPr>
        <p:spPr/>
        <p:txBody>
          <a:bodyPr/>
          <a:lstStyle/>
          <a:p>
            <a:fld id="{B808CAB8-6123-4F46-A4F1-91E8380FDB49}" type="slidenum">
              <a:rPr lang="en-US" smtClean="0"/>
              <a:t>89</a:t>
            </a:fld>
            <a:endParaRPr lang="en-US"/>
          </a:p>
        </p:txBody>
      </p:sp>
      <p:sp>
        <p:nvSpPr>
          <p:cNvPr id="2" name="Title 1">
            <a:extLst>
              <a:ext uri="{FF2B5EF4-FFF2-40B4-BE49-F238E27FC236}">
                <a16:creationId xmlns:a16="http://schemas.microsoft.com/office/drawing/2014/main" id="{12C703B0-07BB-5A70-BD6F-B61F9D58CB24}"/>
              </a:ext>
            </a:extLst>
          </p:cNvPr>
          <p:cNvSpPr>
            <a:spLocks noGrp="1"/>
          </p:cNvSpPr>
          <p:nvPr>
            <p:ph type="title"/>
          </p:nvPr>
        </p:nvSpPr>
        <p:spPr>
          <a:xfrm>
            <a:off x="595223" y="1091242"/>
            <a:ext cx="10972800" cy="852488"/>
          </a:xfrm>
        </p:spPr>
        <p:txBody>
          <a:bodyPr>
            <a:noAutofit/>
          </a:bodyPr>
          <a:lstStyle/>
          <a:p>
            <a:r>
              <a:rPr lang="en-US"/>
              <a:t>New Hires Registering for New Employee Orientation</a:t>
            </a:r>
          </a:p>
        </p:txBody>
      </p:sp>
      <p:sp>
        <p:nvSpPr>
          <p:cNvPr id="5" name="Content Placeholder 4">
            <a:extLst>
              <a:ext uri="{FF2B5EF4-FFF2-40B4-BE49-F238E27FC236}">
                <a16:creationId xmlns:a16="http://schemas.microsoft.com/office/drawing/2014/main" id="{D3B52D9A-9DFD-22C4-DF95-89A31980D135}"/>
              </a:ext>
            </a:extLst>
          </p:cNvPr>
          <p:cNvSpPr>
            <a:spLocks noGrp="1"/>
          </p:cNvSpPr>
          <p:nvPr>
            <p:ph sz="quarter" idx="12"/>
          </p:nvPr>
        </p:nvSpPr>
        <p:spPr>
          <a:xfrm>
            <a:off x="609600" y="1939506"/>
            <a:ext cx="10965612" cy="4829355"/>
          </a:xfrm>
        </p:spPr>
        <p:txBody>
          <a:bodyPr lIns="91440" tIns="45720" rIns="91440" bIns="45720" anchor="t"/>
          <a:lstStyle/>
          <a:p>
            <a:pPr marL="514350" indent="-457200"/>
            <a:r>
              <a:rPr lang="en-US"/>
              <a:t>New hires must</a:t>
            </a:r>
            <a:r>
              <a:rPr lang="en-US" dirty="0"/>
              <a:t> register for the NEO version that corresponds </a:t>
            </a:r>
            <a:r>
              <a:rPr lang="en-US"/>
              <a:t>to their employment classification:</a:t>
            </a:r>
          </a:p>
          <a:p>
            <a:pPr lvl="1"/>
            <a:r>
              <a:rPr lang="en-US"/>
              <a:t>CONEO1 Faculty/Staff Version</a:t>
            </a:r>
          </a:p>
          <a:p>
            <a:pPr lvl="2"/>
            <a:r>
              <a:rPr lang="en-US"/>
              <a:t>For example: Salaried Faculty and Staff (A&amp;P, USPS)</a:t>
            </a:r>
            <a:endParaRPr lang="en-US">
              <a:ea typeface="Calibri"/>
              <a:cs typeface="Calibri"/>
            </a:endParaRPr>
          </a:p>
          <a:p>
            <a:pPr lvl="1"/>
            <a:r>
              <a:rPr lang="en-US"/>
              <a:t>CONEO2 OPS Version</a:t>
            </a:r>
          </a:p>
          <a:p>
            <a:pPr lvl="2"/>
            <a:r>
              <a:rPr lang="en-US"/>
              <a:t>For example: OPS/temporary, Adjuncts, OPS Faculty, Graduate Assistants, Teaching Assistants</a:t>
            </a:r>
            <a:endParaRPr lang="en-US">
              <a:ea typeface="Calibri"/>
              <a:cs typeface="Calibri"/>
            </a:endParaRPr>
          </a:p>
          <a:p>
            <a:pPr marL="914400" lvl="2" indent="0">
              <a:buNone/>
            </a:pPr>
            <a:endParaRPr lang="en-US"/>
          </a:p>
          <a:p>
            <a:pPr lvl="1">
              <a:buFont typeface="Arial" panose="020B0604020202020204" pitchFamily="34" charset="0"/>
              <a:buChar char="•"/>
            </a:pPr>
            <a:endParaRPr lang="en-US"/>
          </a:p>
          <a:p>
            <a:pPr lvl="1">
              <a:buFont typeface="Arial" panose="020B0604020202020204" pitchFamily="34" charset="0"/>
              <a:buChar char="•"/>
            </a:pPr>
            <a:endParaRPr lang="en-US"/>
          </a:p>
          <a:p>
            <a:pPr lvl="1">
              <a:buFont typeface="Arial" panose="020B0604020202020204" pitchFamily="34" charset="0"/>
              <a:buChar char="•"/>
            </a:pPr>
            <a:endParaRPr lang="en-US"/>
          </a:p>
          <a:p>
            <a:pPr marL="1371600" lvl="3" indent="0">
              <a:buNone/>
            </a:pPr>
            <a:endParaRPr lang="en-US"/>
          </a:p>
        </p:txBody>
      </p:sp>
    </p:spTree>
    <p:extLst>
      <p:ext uri="{BB962C8B-B14F-4D97-AF65-F5344CB8AC3E}">
        <p14:creationId xmlns:p14="http://schemas.microsoft.com/office/powerpoint/2010/main" val="379785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948590-F865-0EF7-5989-C8CCC747D20A}"/>
              </a:ext>
            </a:extLst>
          </p:cNvPr>
          <p:cNvSpPr>
            <a:spLocks noGrp="1"/>
          </p:cNvSpPr>
          <p:nvPr>
            <p:ph type="sldNum" sz="quarter" idx="11"/>
          </p:nvPr>
        </p:nvSpPr>
        <p:spPr/>
        <p:txBody>
          <a:bodyPr/>
          <a:lstStyle/>
          <a:p>
            <a:fld id="{B808CAB8-6123-4F46-A4F1-91E8380FDB49}" type="slidenum">
              <a:rPr lang="en-US" smtClean="0"/>
              <a:t>9</a:t>
            </a:fld>
            <a:endParaRPr lang="en-US"/>
          </a:p>
        </p:txBody>
      </p:sp>
      <p:sp>
        <p:nvSpPr>
          <p:cNvPr id="4" name="Title 3">
            <a:extLst>
              <a:ext uri="{FF2B5EF4-FFF2-40B4-BE49-F238E27FC236}">
                <a16:creationId xmlns:a16="http://schemas.microsoft.com/office/drawing/2014/main" id="{959BD2FE-49FC-E320-EF1B-76B8B4C37281}"/>
              </a:ext>
            </a:extLst>
          </p:cNvPr>
          <p:cNvSpPr>
            <a:spLocks noGrp="1"/>
          </p:cNvSpPr>
          <p:nvPr>
            <p:ph type="title"/>
          </p:nvPr>
        </p:nvSpPr>
        <p:spPr/>
        <p:txBody>
          <a:bodyPr/>
          <a:lstStyle/>
          <a:p>
            <a:r>
              <a:rPr lang="en-US" dirty="0"/>
              <a:t>Who Needs a RAMP Export Control Request (2)</a:t>
            </a:r>
          </a:p>
        </p:txBody>
      </p:sp>
      <p:sp>
        <p:nvSpPr>
          <p:cNvPr id="3" name="Content Placeholder 2">
            <a:extLst>
              <a:ext uri="{FF2B5EF4-FFF2-40B4-BE49-F238E27FC236}">
                <a16:creationId xmlns:a16="http://schemas.microsoft.com/office/drawing/2014/main" id="{E0FA741C-9DF0-E1B1-B3F8-F3B3B889F2DD}"/>
              </a:ext>
            </a:extLst>
          </p:cNvPr>
          <p:cNvSpPr>
            <a:spLocks noGrp="1"/>
          </p:cNvSpPr>
          <p:nvPr>
            <p:ph sz="quarter" idx="12"/>
          </p:nvPr>
        </p:nvSpPr>
        <p:spPr/>
        <p:txBody>
          <a:bodyPr/>
          <a:lstStyle/>
          <a:p>
            <a:pPr>
              <a:lnSpc>
                <a:spcPct val="150000"/>
              </a:lnSpc>
            </a:pPr>
            <a:r>
              <a:rPr lang="en-US"/>
              <a:t>For All University Personnel:</a:t>
            </a:r>
          </a:p>
          <a:p>
            <a:pPr lvl="1"/>
            <a:r>
              <a:rPr lang="en-US"/>
              <a:t>Anyone deemed a “Foreign Principal”</a:t>
            </a:r>
          </a:p>
          <a:p>
            <a:pPr lvl="1"/>
            <a:r>
              <a:rPr lang="en-US"/>
              <a:t>International Shipments</a:t>
            </a:r>
          </a:p>
          <a:p>
            <a:pPr lvl="1"/>
            <a:r>
              <a:rPr lang="en-US"/>
              <a:t>DD Form 2345 – Militarily Critical Technical Data Agreement</a:t>
            </a:r>
          </a:p>
          <a:p>
            <a:pPr lvl="1"/>
            <a:r>
              <a:rPr lang="en-US"/>
              <a:t>Anyone requiring an Initial H-1B, H-1B Extension or Amendment, or J-1</a:t>
            </a:r>
          </a:p>
          <a:p>
            <a:endParaRPr lang="en-US"/>
          </a:p>
        </p:txBody>
      </p:sp>
    </p:spTree>
    <p:extLst>
      <p:ext uri="{BB962C8B-B14F-4D97-AF65-F5344CB8AC3E}">
        <p14:creationId xmlns:p14="http://schemas.microsoft.com/office/powerpoint/2010/main" val="23045172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17952-590C-FCC2-8A8D-F1C64DB227A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0D72EA-E1A5-8420-16E3-104969C68A8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a:extLst>
              <a:ext uri="{FF2B5EF4-FFF2-40B4-BE49-F238E27FC236}">
                <a16:creationId xmlns:a16="http://schemas.microsoft.com/office/drawing/2014/main" id="{C2D7331B-DFD0-EE12-A972-E3483ED54B58}"/>
              </a:ext>
            </a:extLst>
          </p:cNvPr>
          <p:cNvSpPr>
            <a:spLocks noGrp="1"/>
          </p:cNvSpPr>
          <p:nvPr>
            <p:ph type="title"/>
          </p:nvPr>
        </p:nvSpPr>
        <p:spPr>
          <a:xfrm>
            <a:off x="609600" y="990600"/>
            <a:ext cx="10972800" cy="852488"/>
          </a:xfrm>
        </p:spPr>
        <p:txBody>
          <a:bodyPr>
            <a:noAutofit/>
          </a:bodyPr>
          <a:lstStyle/>
          <a:p>
            <a:r>
              <a:rPr lang="en-US"/>
              <a:t>Monitoring New Employee Orientation </a:t>
            </a:r>
            <a:br>
              <a:rPr lang="en-US"/>
            </a:br>
            <a:r>
              <a:rPr lang="en-US"/>
              <a:t>Training Completions</a:t>
            </a:r>
          </a:p>
        </p:txBody>
      </p:sp>
      <p:sp>
        <p:nvSpPr>
          <p:cNvPr id="5" name="Content Placeholder 4">
            <a:extLst>
              <a:ext uri="{FF2B5EF4-FFF2-40B4-BE49-F238E27FC236}">
                <a16:creationId xmlns:a16="http://schemas.microsoft.com/office/drawing/2014/main" id="{013BE4B2-FB35-29AE-D99B-8290D9F46BB0}"/>
              </a:ext>
            </a:extLst>
          </p:cNvPr>
          <p:cNvSpPr>
            <a:spLocks noGrp="1"/>
          </p:cNvSpPr>
          <p:nvPr>
            <p:ph sz="quarter" idx="12"/>
          </p:nvPr>
        </p:nvSpPr>
        <p:spPr>
          <a:xfrm>
            <a:off x="609600" y="1752600"/>
            <a:ext cx="11353800" cy="4800600"/>
          </a:xfrm>
        </p:spPr>
        <p:txBody>
          <a:bodyPr/>
          <a:lstStyle/>
          <a:p>
            <a:pPr lvl="1">
              <a:buFont typeface="Arial" panose="020B0604020202020204" pitchFamily="34" charset="0"/>
              <a:buChar char="•"/>
            </a:pPr>
            <a:endParaRPr lang="en-US"/>
          </a:p>
          <a:p>
            <a:pPr marL="514350" indent="-457200"/>
            <a:r>
              <a:rPr lang="en-US"/>
              <a:t>Department Representatives can monitor employee NEO completions using the following HR OMNI queries: </a:t>
            </a:r>
          </a:p>
          <a:p>
            <a:pPr lvl="1"/>
            <a:r>
              <a:rPr lang="en-US">
                <a:solidFill>
                  <a:srgbClr val="782F40"/>
                </a:solidFill>
              </a:rPr>
              <a:t>FSU_HR_TRN_COMP_CRS_NEO_OPSFLG </a:t>
            </a:r>
            <a:r>
              <a:rPr lang="en-US"/>
              <a:t>– This query returns employees classified as OPS who have and have not completed NEO</a:t>
            </a:r>
          </a:p>
          <a:p>
            <a:pPr lvl="1"/>
            <a:r>
              <a:rPr lang="en-US">
                <a:solidFill>
                  <a:srgbClr val="782F40"/>
                </a:solidFill>
              </a:rPr>
              <a:t>FSU_HR_TRN_COMP_CRS_NEO_SALFLG </a:t>
            </a:r>
            <a:r>
              <a:rPr lang="en-US"/>
              <a:t>– This query returns employees classified as faculty or staff who have and have not completed NEO</a:t>
            </a:r>
            <a:endParaRPr lang="en-US" b="1"/>
          </a:p>
          <a:p>
            <a:pPr marL="457200" lvl="1" indent="0">
              <a:buNone/>
            </a:pPr>
            <a:endParaRPr lang="en-US" sz="3200"/>
          </a:p>
          <a:p>
            <a:pPr marL="1371600" lvl="3" indent="0">
              <a:buNone/>
            </a:pPr>
            <a:endParaRPr lang="en-US"/>
          </a:p>
        </p:txBody>
      </p:sp>
    </p:spTree>
    <p:extLst>
      <p:ext uri="{BB962C8B-B14F-4D97-AF65-F5344CB8AC3E}">
        <p14:creationId xmlns:p14="http://schemas.microsoft.com/office/powerpoint/2010/main" val="1126224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A17E8-1BA2-AC7F-907D-126796C6FE3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2D8482-4643-10F8-3FD5-5EAD4D9A3C9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a:extLst>
              <a:ext uri="{FF2B5EF4-FFF2-40B4-BE49-F238E27FC236}">
                <a16:creationId xmlns:a16="http://schemas.microsoft.com/office/drawing/2014/main" id="{75244C00-27E3-6271-FF83-93113DDB4ADF}"/>
              </a:ext>
            </a:extLst>
          </p:cNvPr>
          <p:cNvSpPr>
            <a:spLocks noGrp="1"/>
          </p:cNvSpPr>
          <p:nvPr>
            <p:ph type="title"/>
          </p:nvPr>
        </p:nvSpPr>
        <p:spPr>
          <a:xfrm>
            <a:off x="2449903" y="1148751"/>
            <a:ext cx="7550988" cy="852488"/>
          </a:xfrm>
        </p:spPr>
        <p:txBody>
          <a:bodyPr lIns="91440" tIns="45720" rIns="91440" bIns="45720" anchor="ctr">
            <a:noAutofit/>
          </a:bodyPr>
          <a:lstStyle/>
          <a:p>
            <a:r>
              <a:rPr lang="en-US"/>
              <a:t>Monitoring Mental Health Awareness Training Completions</a:t>
            </a:r>
          </a:p>
        </p:txBody>
      </p:sp>
      <p:sp>
        <p:nvSpPr>
          <p:cNvPr id="5" name="Content Placeholder 4">
            <a:extLst>
              <a:ext uri="{FF2B5EF4-FFF2-40B4-BE49-F238E27FC236}">
                <a16:creationId xmlns:a16="http://schemas.microsoft.com/office/drawing/2014/main" id="{108285B5-62BD-ACC0-3F0F-1D3276A164FF}"/>
              </a:ext>
            </a:extLst>
          </p:cNvPr>
          <p:cNvSpPr>
            <a:spLocks noGrp="1"/>
          </p:cNvSpPr>
          <p:nvPr>
            <p:ph sz="quarter" idx="12"/>
          </p:nvPr>
        </p:nvSpPr>
        <p:spPr>
          <a:xfrm>
            <a:off x="336431" y="2413958"/>
            <a:ext cx="11526328" cy="4858109"/>
          </a:xfrm>
        </p:spPr>
        <p:txBody>
          <a:bodyPr lIns="91440" tIns="45720" rIns="91440" bIns="45720" anchor="t"/>
          <a:lstStyle/>
          <a:p>
            <a:pPr marL="514350" indent="-457200"/>
            <a:r>
              <a:rPr lang="en-US" dirty="0"/>
              <a:t>Department Representatives can monitor employee Mental Health Training completions using the following HR OMNI query: </a:t>
            </a:r>
          </a:p>
          <a:p>
            <a:pPr lvl="1"/>
            <a:r>
              <a:rPr lang="en-US">
                <a:solidFill>
                  <a:srgbClr val="782F40"/>
                </a:solidFill>
              </a:rPr>
              <a:t>FSU_HR_TRN_BOG_MH </a:t>
            </a:r>
          </a:p>
          <a:p>
            <a:pPr lvl="2"/>
            <a:r>
              <a:rPr lang="en-US"/>
              <a:t>This query returns employees by Department ID who have and have not completed 100% of the Mental Health Awareness Training for Faculty/Staff </a:t>
            </a:r>
            <a:endParaRPr lang="en-US">
              <a:ea typeface="Calibri"/>
              <a:cs typeface="Calibri"/>
            </a:endParaRPr>
          </a:p>
          <a:p>
            <a:pPr marL="1371600" lvl="3" indent="0">
              <a:buNone/>
            </a:pPr>
            <a:endParaRPr lang="en-US"/>
          </a:p>
        </p:txBody>
      </p:sp>
    </p:spTree>
    <p:extLst>
      <p:ext uri="{BB962C8B-B14F-4D97-AF65-F5344CB8AC3E}">
        <p14:creationId xmlns:p14="http://schemas.microsoft.com/office/powerpoint/2010/main" val="24984795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8BB29-8727-B1E4-F12D-2A820C54359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30F714-E26F-0B97-28A3-5D043D8C5E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8CAB8-6123-4F46-A4F1-91E8380FDB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a:extLst>
              <a:ext uri="{FF2B5EF4-FFF2-40B4-BE49-F238E27FC236}">
                <a16:creationId xmlns:a16="http://schemas.microsoft.com/office/drawing/2014/main" id="{97FEB065-B8A8-2FB6-18A6-820A9892F99D}"/>
              </a:ext>
            </a:extLst>
          </p:cNvPr>
          <p:cNvSpPr>
            <a:spLocks noGrp="1"/>
          </p:cNvSpPr>
          <p:nvPr>
            <p:ph type="title"/>
          </p:nvPr>
        </p:nvSpPr>
        <p:spPr>
          <a:xfrm>
            <a:off x="609600" y="1105619"/>
            <a:ext cx="10972800" cy="852488"/>
          </a:xfrm>
        </p:spPr>
        <p:txBody>
          <a:bodyPr>
            <a:noAutofit/>
          </a:bodyPr>
          <a:lstStyle/>
          <a:p>
            <a:r>
              <a:rPr lang="en-US"/>
              <a:t>How Do Employees Complete </a:t>
            </a:r>
            <a:br>
              <a:rPr lang="en-US"/>
            </a:br>
            <a:r>
              <a:rPr lang="en-US"/>
              <a:t>Mental Health Awareness Training?</a:t>
            </a:r>
          </a:p>
        </p:txBody>
      </p:sp>
      <p:sp>
        <p:nvSpPr>
          <p:cNvPr id="5" name="Content Placeholder 4">
            <a:extLst>
              <a:ext uri="{FF2B5EF4-FFF2-40B4-BE49-F238E27FC236}">
                <a16:creationId xmlns:a16="http://schemas.microsoft.com/office/drawing/2014/main" id="{BDD85A26-51B5-5D6C-EB2F-7ABAF330668D}"/>
              </a:ext>
            </a:extLst>
          </p:cNvPr>
          <p:cNvSpPr>
            <a:spLocks noGrp="1"/>
          </p:cNvSpPr>
          <p:nvPr>
            <p:ph sz="quarter" idx="12"/>
          </p:nvPr>
        </p:nvSpPr>
        <p:spPr>
          <a:xfrm>
            <a:off x="609600" y="2054525"/>
            <a:ext cx="10979989" cy="4800600"/>
          </a:xfrm>
        </p:spPr>
        <p:txBody>
          <a:bodyPr/>
          <a:lstStyle/>
          <a:p>
            <a:pPr marL="971550" lvl="1" indent="-457200"/>
            <a:endParaRPr lang="en-US"/>
          </a:p>
          <a:p>
            <a:pPr marL="571500" indent="-457200"/>
            <a:r>
              <a:rPr lang="en-US" b="1"/>
              <a:t>For new hires:</a:t>
            </a:r>
            <a:r>
              <a:rPr lang="en-US"/>
              <a:t> Mental Health Awareness training is part of New Employee Orientation. </a:t>
            </a:r>
            <a:r>
              <a:rPr lang="en-US" i="1"/>
              <a:t>Completion of NEO grants credit for Mental Health Awareness.</a:t>
            </a:r>
          </a:p>
          <a:p>
            <a:pPr marL="571500" indent="-457200"/>
            <a:r>
              <a:rPr lang="en-US" b="1"/>
              <a:t>Current employees, refresher training:</a:t>
            </a:r>
            <a:r>
              <a:rPr lang="en-US"/>
              <a:t> Available for registration via OMNI HR Course Name: Mental Health Awareness, Course Number: COKOG2</a:t>
            </a:r>
          </a:p>
          <a:p>
            <a:pPr marL="514350" lvl="1" indent="0">
              <a:buNone/>
            </a:pPr>
            <a:endParaRPr lang="en-US"/>
          </a:p>
        </p:txBody>
      </p:sp>
    </p:spTree>
    <p:extLst>
      <p:ext uri="{BB962C8B-B14F-4D97-AF65-F5344CB8AC3E}">
        <p14:creationId xmlns:p14="http://schemas.microsoft.com/office/powerpoint/2010/main" val="1036725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F5D63F-3815-4B11-3A97-C81118B520ED}"/>
              </a:ext>
            </a:extLst>
          </p:cNvPr>
          <p:cNvSpPr>
            <a:spLocks noGrp="1"/>
          </p:cNvSpPr>
          <p:nvPr>
            <p:ph type="sldNum" sz="quarter" idx="11"/>
          </p:nvPr>
        </p:nvSpPr>
        <p:spPr/>
        <p:txBody>
          <a:bodyPr/>
          <a:lstStyle/>
          <a:p>
            <a:fld id="{B808CAB8-6123-4F46-A4F1-91E8380FDB49}" type="slidenum">
              <a:rPr lang="en-US" smtClean="0"/>
              <a:t>93</a:t>
            </a:fld>
            <a:endParaRPr lang="en-US"/>
          </a:p>
        </p:txBody>
      </p:sp>
      <p:sp>
        <p:nvSpPr>
          <p:cNvPr id="4" name="Title 3">
            <a:extLst>
              <a:ext uri="{FF2B5EF4-FFF2-40B4-BE49-F238E27FC236}">
                <a16:creationId xmlns:a16="http://schemas.microsoft.com/office/drawing/2014/main" id="{53DE0FBB-2FAE-6B29-3B83-3BDC91A11E8B}"/>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1ECBF431-AF52-4CC8-390F-4FD847E4ADBE}"/>
              </a:ext>
            </a:extLst>
          </p:cNvPr>
          <p:cNvSpPr>
            <a:spLocks noGrp="1"/>
          </p:cNvSpPr>
          <p:nvPr>
            <p:ph sz="quarter" idx="12"/>
          </p:nvPr>
        </p:nvSpPr>
        <p:spPr>
          <a:xfrm>
            <a:off x="838200" y="2133600"/>
            <a:ext cx="10228053" cy="4222750"/>
          </a:xfrm>
        </p:spPr>
        <p:txBody>
          <a:bodyPr/>
          <a:lstStyle/>
          <a:p>
            <a:r>
              <a:rPr lang="en-US"/>
              <a:t>For assistance with monitoring training completions, please contact Training &amp; Organizational Development at </a:t>
            </a:r>
            <a:r>
              <a:rPr lang="en-US" u="sng">
                <a:hlinkClick r:id="rId2"/>
              </a:rPr>
              <a:t>training@fsu.edu</a:t>
            </a:r>
            <a:r>
              <a:rPr lang="en-US"/>
              <a:t> or (850) 644-8724 </a:t>
            </a:r>
          </a:p>
          <a:p>
            <a:pPr marL="0" indent="0">
              <a:buNone/>
            </a:pPr>
            <a:endParaRPr lang="en-US"/>
          </a:p>
        </p:txBody>
      </p:sp>
    </p:spTree>
    <p:extLst>
      <p:ext uri="{BB962C8B-B14F-4D97-AF65-F5344CB8AC3E}">
        <p14:creationId xmlns:p14="http://schemas.microsoft.com/office/powerpoint/2010/main" val="19949233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AA4D1-B168-FEE4-4F6B-33CA4CFCF1E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EC1724-6AB0-4321-1F18-8E7819B663B9}"/>
              </a:ext>
            </a:extLst>
          </p:cNvPr>
          <p:cNvSpPr>
            <a:spLocks noGrp="1"/>
          </p:cNvSpPr>
          <p:nvPr>
            <p:ph type="sldNum" sz="quarter" idx="11"/>
          </p:nvPr>
        </p:nvSpPr>
        <p:spPr/>
        <p:txBody>
          <a:bodyPr/>
          <a:lstStyle/>
          <a:p>
            <a:fld id="{B808CAB8-6123-4F46-A4F1-91E8380FDB49}" type="slidenum">
              <a:rPr lang="en-US" smtClean="0"/>
              <a:t>94</a:t>
            </a:fld>
            <a:endParaRPr lang="en-US"/>
          </a:p>
        </p:txBody>
      </p:sp>
      <p:sp>
        <p:nvSpPr>
          <p:cNvPr id="4" name="Title 3">
            <a:extLst>
              <a:ext uri="{FF2B5EF4-FFF2-40B4-BE49-F238E27FC236}">
                <a16:creationId xmlns:a16="http://schemas.microsoft.com/office/drawing/2014/main" id="{869E0FC5-2503-BB5D-9FA4-80196E6CDFB7}"/>
              </a:ext>
            </a:extLst>
          </p:cNvPr>
          <p:cNvSpPr>
            <a:spLocks noGrp="1"/>
          </p:cNvSpPr>
          <p:nvPr>
            <p:ph type="title"/>
          </p:nvPr>
        </p:nvSpPr>
        <p:spPr>
          <a:xfrm>
            <a:off x="838200" y="3048000"/>
            <a:ext cx="10515600" cy="761999"/>
          </a:xfrm>
        </p:spPr>
        <p:txBody>
          <a:bodyPr/>
          <a:lstStyle/>
          <a:p>
            <a:r>
              <a:rPr lang="en-US" dirty="0"/>
              <a:t>Digital Accessibility Compliance</a:t>
            </a:r>
          </a:p>
        </p:txBody>
      </p:sp>
    </p:spTree>
    <p:extLst>
      <p:ext uri="{BB962C8B-B14F-4D97-AF65-F5344CB8AC3E}">
        <p14:creationId xmlns:p14="http://schemas.microsoft.com/office/powerpoint/2010/main" val="24585306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316403-4873-B5EC-3779-E60456E0CB12}"/>
              </a:ext>
            </a:extLst>
          </p:cNvPr>
          <p:cNvSpPr>
            <a:spLocks noGrp="1"/>
          </p:cNvSpPr>
          <p:nvPr>
            <p:ph type="sldNum" sz="quarter" idx="11"/>
          </p:nvPr>
        </p:nvSpPr>
        <p:spPr/>
        <p:txBody>
          <a:bodyPr/>
          <a:lstStyle/>
          <a:p>
            <a:fld id="{B808CAB8-6123-4F46-A4F1-91E8380FDB49}" type="slidenum">
              <a:rPr lang="en-US" smtClean="0"/>
              <a:t>95</a:t>
            </a:fld>
            <a:endParaRPr lang="en-US"/>
          </a:p>
        </p:txBody>
      </p:sp>
      <p:sp>
        <p:nvSpPr>
          <p:cNvPr id="4" name="Title 3">
            <a:extLst>
              <a:ext uri="{FF2B5EF4-FFF2-40B4-BE49-F238E27FC236}">
                <a16:creationId xmlns:a16="http://schemas.microsoft.com/office/drawing/2014/main" id="{7547E68B-AD4B-C1A2-29F5-A26897E4AE09}"/>
              </a:ext>
            </a:extLst>
          </p:cNvPr>
          <p:cNvSpPr>
            <a:spLocks noGrp="1"/>
          </p:cNvSpPr>
          <p:nvPr>
            <p:ph type="title"/>
          </p:nvPr>
        </p:nvSpPr>
        <p:spPr/>
        <p:txBody>
          <a:bodyPr/>
          <a:lstStyle/>
          <a:p>
            <a:r>
              <a:rPr lang="en-US"/>
              <a:t>Title II of the Americans with Disabilities Act</a:t>
            </a:r>
          </a:p>
        </p:txBody>
      </p:sp>
      <p:sp>
        <p:nvSpPr>
          <p:cNvPr id="3" name="Content Placeholder 2">
            <a:extLst>
              <a:ext uri="{FF2B5EF4-FFF2-40B4-BE49-F238E27FC236}">
                <a16:creationId xmlns:a16="http://schemas.microsoft.com/office/drawing/2014/main" id="{2405F97A-3B11-5337-5DD1-CA5079137D33}"/>
              </a:ext>
            </a:extLst>
          </p:cNvPr>
          <p:cNvSpPr>
            <a:spLocks noGrp="1"/>
          </p:cNvSpPr>
          <p:nvPr>
            <p:ph sz="quarter" idx="12"/>
          </p:nvPr>
        </p:nvSpPr>
        <p:spPr>
          <a:xfrm>
            <a:off x="838200" y="1813560"/>
            <a:ext cx="10515600" cy="4222750"/>
          </a:xfrm>
        </p:spPr>
        <p:txBody>
          <a:bodyPr lIns="91440" tIns="45720" rIns="91440" bIns="45720" anchor="t"/>
          <a:lstStyle/>
          <a:p>
            <a:r>
              <a:rPr lang="en-US" dirty="0">
                <a:latin typeface="Calibri"/>
                <a:ea typeface="Calibri"/>
                <a:cs typeface="Calibri"/>
              </a:rPr>
              <a:t>The Americans with Disabilities Act (ADA), enacted in 1990, is a federal law that prohibits discrimination against individuals with disabilities in employment, education, transportation, and other public and private settings open to the general public. This includes FSU.</a:t>
            </a:r>
          </a:p>
          <a:p>
            <a:r>
              <a:rPr lang="en-US" dirty="0"/>
              <a:t>On April 24, 2024, the Department of Justice (DOJ) published a new rule on digital accessibility.</a:t>
            </a:r>
            <a:endParaRPr lang="en-US" dirty="0">
              <a:ea typeface="Calibri"/>
              <a:cs typeface="Calibri"/>
            </a:endParaRPr>
          </a:p>
        </p:txBody>
      </p:sp>
    </p:spTree>
    <p:extLst>
      <p:ext uri="{BB962C8B-B14F-4D97-AF65-F5344CB8AC3E}">
        <p14:creationId xmlns:p14="http://schemas.microsoft.com/office/powerpoint/2010/main" val="1937184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D7863A-B972-4BDD-C233-11FAF7E5CF3E}"/>
              </a:ext>
            </a:extLst>
          </p:cNvPr>
          <p:cNvSpPr>
            <a:spLocks noGrp="1"/>
          </p:cNvSpPr>
          <p:nvPr>
            <p:ph type="sldNum" sz="quarter" idx="11"/>
          </p:nvPr>
        </p:nvSpPr>
        <p:spPr/>
        <p:txBody>
          <a:bodyPr/>
          <a:lstStyle/>
          <a:p>
            <a:fld id="{B808CAB8-6123-4F46-A4F1-91E8380FDB49}" type="slidenum">
              <a:rPr lang="en-US" smtClean="0"/>
              <a:t>96</a:t>
            </a:fld>
            <a:endParaRPr lang="en-US"/>
          </a:p>
        </p:txBody>
      </p:sp>
      <p:sp>
        <p:nvSpPr>
          <p:cNvPr id="4" name="Title 3">
            <a:extLst>
              <a:ext uri="{FF2B5EF4-FFF2-40B4-BE49-F238E27FC236}">
                <a16:creationId xmlns:a16="http://schemas.microsoft.com/office/drawing/2014/main" id="{A3A0FDBD-61B6-2231-E8E7-2693F7DCEF02}"/>
              </a:ext>
            </a:extLst>
          </p:cNvPr>
          <p:cNvSpPr>
            <a:spLocks noGrp="1"/>
          </p:cNvSpPr>
          <p:nvPr>
            <p:ph type="title"/>
          </p:nvPr>
        </p:nvSpPr>
        <p:spPr/>
        <p:txBody>
          <a:bodyPr/>
          <a:lstStyle/>
          <a:p>
            <a:r>
              <a:rPr lang="en-US" dirty="0"/>
              <a:t>Title II of the Americans with Disabilities Act (2)</a:t>
            </a:r>
          </a:p>
        </p:txBody>
      </p:sp>
      <p:sp>
        <p:nvSpPr>
          <p:cNvPr id="3" name="Content Placeholder 2">
            <a:extLst>
              <a:ext uri="{FF2B5EF4-FFF2-40B4-BE49-F238E27FC236}">
                <a16:creationId xmlns:a16="http://schemas.microsoft.com/office/drawing/2014/main" id="{05019C9D-635E-8BE2-9B14-8B73023AC45D}"/>
              </a:ext>
            </a:extLst>
          </p:cNvPr>
          <p:cNvSpPr>
            <a:spLocks noGrp="1"/>
          </p:cNvSpPr>
          <p:nvPr>
            <p:ph sz="quarter" idx="12"/>
          </p:nvPr>
        </p:nvSpPr>
        <p:spPr/>
        <p:txBody>
          <a:bodyPr/>
          <a:lstStyle/>
          <a:p>
            <a:r>
              <a:rPr lang="en-US" dirty="0"/>
              <a:t>This rule requires FSU's web content, including academic course content, videos, documents and social media, to be ADA compliant and accessible beginning on April 24, 2026.</a:t>
            </a:r>
            <a:endParaRPr lang="en-US" dirty="0">
              <a:ea typeface="Calibri"/>
              <a:cs typeface="Calibri"/>
            </a:endParaRPr>
          </a:p>
          <a:p>
            <a:endParaRPr lang="en-US" dirty="0"/>
          </a:p>
        </p:txBody>
      </p:sp>
    </p:spTree>
    <p:extLst>
      <p:ext uri="{BB962C8B-B14F-4D97-AF65-F5344CB8AC3E}">
        <p14:creationId xmlns:p14="http://schemas.microsoft.com/office/powerpoint/2010/main" val="27099975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0953EA-C970-D6ED-A22C-BCE88F4306D1}"/>
              </a:ext>
            </a:extLst>
          </p:cNvPr>
          <p:cNvSpPr>
            <a:spLocks noGrp="1"/>
          </p:cNvSpPr>
          <p:nvPr>
            <p:ph type="sldNum" sz="quarter" idx="11"/>
          </p:nvPr>
        </p:nvSpPr>
        <p:spPr/>
        <p:txBody>
          <a:bodyPr/>
          <a:lstStyle/>
          <a:p>
            <a:fld id="{B808CAB8-6123-4F46-A4F1-91E8380FDB49}" type="slidenum">
              <a:rPr lang="en-US" smtClean="0"/>
              <a:t>97</a:t>
            </a:fld>
            <a:endParaRPr lang="en-US"/>
          </a:p>
        </p:txBody>
      </p:sp>
      <p:sp>
        <p:nvSpPr>
          <p:cNvPr id="4" name="Title 3">
            <a:extLst>
              <a:ext uri="{FF2B5EF4-FFF2-40B4-BE49-F238E27FC236}">
                <a16:creationId xmlns:a16="http://schemas.microsoft.com/office/drawing/2014/main" id="{F0E59494-57C8-0CBF-3A8D-A9A9CC024934}"/>
              </a:ext>
            </a:extLst>
          </p:cNvPr>
          <p:cNvSpPr>
            <a:spLocks noGrp="1"/>
          </p:cNvSpPr>
          <p:nvPr>
            <p:ph type="title"/>
          </p:nvPr>
        </p:nvSpPr>
        <p:spPr/>
        <p:txBody>
          <a:bodyPr/>
          <a:lstStyle/>
          <a:p>
            <a:r>
              <a:rPr lang="en-US"/>
              <a:t>HR Department Representative Role</a:t>
            </a:r>
          </a:p>
        </p:txBody>
      </p:sp>
      <p:sp>
        <p:nvSpPr>
          <p:cNvPr id="3" name="Content Placeholder 2">
            <a:extLst>
              <a:ext uri="{FF2B5EF4-FFF2-40B4-BE49-F238E27FC236}">
                <a16:creationId xmlns:a16="http://schemas.microsoft.com/office/drawing/2014/main" id="{330125E9-E40B-4822-45AD-03290CA95E9B}"/>
              </a:ext>
            </a:extLst>
          </p:cNvPr>
          <p:cNvSpPr>
            <a:spLocks noGrp="1"/>
          </p:cNvSpPr>
          <p:nvPr>
            <p:ph sz="quarter" idx="12"/>
          </p:nvPr>
        </p:nvSpPr>
        <p:spPr>
          <a:xfrm>
            <a:off x="838200" y="1835944"/>
            <a:ext cx="10515600" cy="4222750"/>
          </a:xfrm>
        </p:spPr>
        <p:txBody>
          <a:bodyPr lIns="91440" tIns="45720" rIns="91440" bIns="45720" anchor="t"/>
          <a:lstStyle/>
          <a:p>
            <a:r>
              <a:rPr lang="en-US" dirty="0"/>
              <a:t>Review the digital accessibility standards and resources available on </a:t>
            </a:r>
            <a:r>
              <a:rPr lang="en-US" u="sng" dirty="0">
                <a:solidFill>
                  <a:srgbClr val="0000FF"/>
                </a:solidFill>
              </a:rPr>
              <a:t>digitalaccessibility.fsu.edu.</a:t>
            </a:r>
            <a:r>
              <a:rPr lang="en-US" u="sng" dirty="0"/>
              <a:t> </a:t>
            </a:r>
          </a:p>
          <a:p>
            <a:r>
              <a:rPr lang="en-US" dirty="0"/>
              <a:t>Explore resources to learn how to create digitally accessible content at </a:t>
            </a:r>
            <a:r>
              <a:rPr lang="en-US" u="sng" dirty="0">
                <a:solidFill>
                  <a:srgbClr val="0000FF"/>
                </a:solidFill>
              </a:rPr>
              <a:t>digitalaccessibility.fsu.edu/digital-accessibility-training.</a:t>
            </a:r>
            <a:r>
              <a:rPr lang="en-US" dirty="0"/>
              <a:t> </a:t>
            </a:r>
          </a:p>
          <a:p>
            <a:r>
              <a:rPr lang="en-US" dirty="0"/>
              <a:t>Assist your department in updating and remediating digital materials to meet accessibility requirements.</a:t>
            </a:r>
            <a:endParaRPr lang="en-US" dirty="0">
              <a:ea typeface="Calibri"/>
              <a:cs typeface="Calibri"/>
            </a:endParaRPr>
          </a:p>
          <a:p>
            <a:endParaRPr lang="en-US" sz="2600" dirty="0"/>
          </a:p>
        </p:txBody>
      </p:sp>
    </p:spTree>
    <p:extLst>
      <p:ext uri="{BB962C8B-B14F-4D97-AF65-F5344CB8AC3E}">
        <p14:creationId xmlns:p14="http://schemas.microsoft.com/office/powerpoint/2010/main" val="1822006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1AC780-8A89-1607-57DC-B49FD5C12FB9}"/>
              </a:ext>
            </a:extLst>
          </p:cNvPr>
          <p:cNvSpPr>
            <a:spLocks noGrp="1"/>
          </p:cNvSpPr>
          <p:nvPr>
            <p:ph type="sldNum" sz="quarter" idx="11"/>
          </p:nvPr>
        </p:nvSpPr>
        <p:spPr/>
        <p:txBody>
          <a:bodyPr/>
          <a:lstStyle/>
          <a:p>
            <a:fld id="{B808CAB8-6123-4F46-A4F1-91E8380FDB49}" type="slidenum">
              <a:rPr lang="en-US" smtClean="0"/>
              <a:t>98</a:t>
            </a:fld>
            <a:endParaRPr lang="en-US"/>
          </a:p>
        </p:txBody>
      </p:sp>
      <p:sp>
        <p:nvSpPr>
          <p:cNvPr id="4" name="Title 3">
            <a:extLst>
              <a:ext uri="{FF2B5EF4-FFF2-40B4-BE49-F238E27FC236}">
                <a16:creationId xmlns:a16="http://schemas.microsoft.com/office/drawing/2014/main" id="{5B60E4B6-E997-E81C-3BD0-3526D674BA62}"/>
              </a:ext>
            </a:extLst>
          </p:cNvPr>
          <p:cNvSpPr>
            <a:spLocks noGrp="1"/>
          </p:cNvSpPr>
          <p:nvPr>
            <p:ph type="title"/>
          </p:nvPr>
        </p:nvSpPr>
        <p:spPr/>
        <p:txBody>
          <a:bodyPr/>
          <a:lstStyle/>
          <a:p>
            <a:r>
              <a:rPr lang="en-US" dirty="0"/>
              <a:t>HR Department Representative Role (2)</a:t>
            </a:r>
          </a:p>
        </p:txBody>
      </p:sp>
      <p:sp>
        <p:nvSpPr>
          <p:cNvPr id="3" name="Content Placeholder 2">
            <a:extLst>
              <a:ext uri="{FF2B5EF4-FFF2-40B4-BE49-F238E27FC236}">
                <a16:creationId xmlns:a16="http://schemas.microsoft.com/office/drawing/2014/main" id="{57E3E9A1-3188-69B5-9FDF-9EA8EE90D021}"/>
              </a:ext>
            </a:extLst>
          </p:cNvPr>
          <p:cNvSpPr>
            <a:spLocks noGrp="1"/>
          </p:cNvSpPr>
          <p:nvPr>
            <p:ph sz="quarter" idx="12"/>
          </p:nvPr>
        </p:nvSpPr>
        <p:spPr/>
        <p:txBody>
          <a:bodyPr/>
          <a:lstStyle/>
          <a:p>
            <a:r>
              <a:rPr lang="en-US" dirty="0"/>
              <a:t>Promote awareness and understanding of these changes within your units.</a:t>
            </a:r>
          </a:p>
          <a:p>
            <a:r>
              <a:rPr lang="en-US" dirty="0"/>
              <a:t>Serve as a point of contact for general questions and concerns about digital accessibility.</a:t>
            </a:r>
            <a:endParaRPr lang="en-US" dirty="0">
              <a:ea typeface="Calibri"/>
              <a:cs typeface="Calibri"/>
            </a:endParaRPr>
          </a:p>
          <a:p>
            <a:endParaRPr lang="en-US" dirty="0"/>
          </a:p>
        </p:txBody>
      </p:sp>
    </p:spTree>
    <p:extLst>
      <p:ext uri="{BB962C8B-B14F-4D97-AF65-F5344CB8AC3E}">
        <p14:creationId xmlns:p14="http://schemas.microsoft.com/office/powerpoint/2010/main" val="41569786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74E09-40E3-5156-3EB3-8D284FD20109}"/>
              </a:ext>
            </a:extLst>
          </p:cNvPr>
          <p:cNvSpPr>
            <a:spLocks noGrp="1"/>
          </p:cNvSpPr>
          <p:nvPr>
            <p:ph type="sldNum" sz="quarter" idx="11"/>
          </p:nvPr>
        </p:nvSpPr>
        <p:spPr/>
        <p:txBody>
          <a:bodyPr/>
          <a:lstStyle/>
          <a:p>
            <a:fld id="{B808CAB8-6123-4F46-A4F1-91E8380FDB49}" type="slidenum">
              <a:rPr lang="en-US" smtClean="0"/>
              <a:t>99</a:t>
            </a:fld>
            <a:endParaRPr lang="en-US"/>
          </a:p>
        </p:txBody>
      </p:sp>
      <p:sp>
        <p:nvSpPr>
          <p:cNvPr id="4" name="Title 3">
            <a:extLst>
              <a:ext uri="{FF2B5EF4-FFF2-40B4-BE49-F238E27FC236}">
                <a16:creationId xmlns:a16="http://schemas.microsoft.com/office/drawing/2014/main" id="{16D04A60-6B5A-5358-825A-080536FDAD3B}"/>
              </a:ext>
            </a:extLst>
          </p:cNvPr>
          <p:cNvSpPr>
            <a:spLocks noGrp="1"/>
          </p:cNvSpPr>
          <p:nvPr>
            <p:ph type="title"/>
          </p:nvPr>
        </p:nvSpPr>
        <p:spPr/>
        <p:txBody>
          <a:bodyPr/>
          <a:lstStyle/>
          <a:p>
            <a:r>
              <a:rPr lang="en-US"/>
              <a:t>Contact Information</a:t>
            </a:r>
          </a:p>
        </p:txBody>
      </p:sp>
      <p:sp>
        <p:nvSpPr>
          <p:cNvPr id="3" name="Content Placeholder 2">
            <a:extLst>
              <a:ext uri="{FF2B5EF4-FFF2-40B4-BE49-F238E27FC236}">
                <a16:creationId xmlns:a16="http://schemas.microsoft.com/office/drawing/2014/main" id="{5062646B-9F7E-FC9E-A885-BF1B11BF6A3A}"/>
              </a:ext>
            </a:extLst>
          </p:cNvPr>
          <p:cNvSpPr>
            <a:spLocks noGrp="1"/>
          </p:cNvSpPr>
          <p:nvPr>
            <p:ph sz="quarter" idx="12"/>
          </p:nvPr>
        </p:nvSpPr>
        <p:spPr/>
        <p:txBody>
          <a:bodyPr/>
          <a:lstStyle/>
          <a:p>
            <a:pPr marL="0" indent="0" algn="ctr">
              <a:buNone/>
            </a:pPr>
            <a:endParaRPr lang="en-US"/>
          </a:p>
          <a:p>
            <a:pPr marL="0" indent="0" algn="ctr">
              <a:buNone/>
            </a:pPr>
            <a:r>
              <a:rPr lang="en-US"/>
              <a:t>For direct support or questions, contact the accessibility task force team at </a:t>
            </a:r>
            <a:r>
              <a:rPr lang="en-US" u="sng">
                <a:hlinkClick r:id="rId2"/>
              </a:rPr>
              <a:t>digitalaccessibility@fsu.edu</a:t>
            </a:r>
            <a:r>
              <a:rPr lang="en-US"/>
              <a:t>. </a:t>
            </a:r>
          </a:p>
          <a:p>
            <a:endParaRPr lang="en-US"/>
          </a:p>
        </p:txBody>
      </p:sp>
    </p:spTree>
    <p:extLst>
      <p:ext uri="{BB962C8B-B14F-4D97-AF65-F5344CB8AC3E}">
        <p14:creationId xmlns:p14="http://schemas.microsoft.com/office/powerpoint/2010/main" val="3939564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0EFB41E3CB90439CEE19DBB00B4259" ma:contentTypeVersion="18" ma:contentTypeDescription="Create a new document." ma:contentTypeScope="" ma:versionID="157bb315a8b57560ff6b3ee4c62d1c87">
  <xsd:schema xmlns:xsd="http://www.w3.org/2001/XMLSchema" xmlns:xs="http://www.w3.org/2001/XMLSchema" xmlns:p="http://schemas.microsoft.com/office/2006/metadata/properties" xmlns:ns2="754afd9c-c314-42d9-9128-c9c6f96b0cc0" xmlns:ns3="4e0badc2-3943-495b-902d-3d619387bb62" targetNamespace="http://schemas.microsoft.com/office/2006/metadata/properties" ma:root="true" ma:fieldsID="4f805514599103b47c2aaf2b0df5bffc" ns2:_="" ns3:_="">
    <xsd:import namespace="754afd9c-c314-42d9-9128-c9c6f96b0cc0"/>
    <xsd:import namespace="4e0badc2-3943-495b-902d-3d619387bb6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4afd9c-c314-42d9-9128-c9c6f96b0c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1a2f376-8481-4cfe-adef-2ed323068583}" ma:internalName="TaxCatchAll" ma:showField="CatchAllData" ma:web="754afd9c-c314-42d9-9128-c9c6f96b0cc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e0badc2-3943-495b-902d-3d619387bb6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4afd9c-c314-42d9-9128-c9c6f96b0cc0" xsi:nil="true"/>
    <lcf76f155ced4ddcb4097134ff3c332f xmlns="4e0badc2-3943-495b-902d-3d619387bb62">
      <Terms xmlns="http://schemas.microsoft.com/office/infopath/2007/PartnerControls"/>
    </lcf76f155ced4ddcb4097134ff3c332f>
    <SharedWithUsers xmlns="754afd9c-c314-42d9-9128-c9c6f96b0cc0">
      <UserInfo>
        <DisplayName/>
        <AccountId xsi:nil="true"/>
        <AccountType/>
      </UserInfo>
    </SharedWithUsers>
  </documentManagement>
</p:properties>
</file>

<file path=customXml/itemProps1.xml><?xml version="1.0" encoding="utf-8"?>
<ds:datastoreItem xmlns:ds="http://schemas.openxmlformats.org/officeDocument/2006/customXml" ds:itemID="{6B3FFAAE-3381-4D9F-A5D0-D1EAD76128B7}">
  <ds:schemaRefs>
    <ds:schemaRef ds:uri="4e0badc2-3943-495b-902d-3d619387bb62"/>
    <ds:schemaRef ds:uri="754afd9c-c314-42d9-9128-c9c6f96b0c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24E20B-2CB5-44BA-8ADF-7E17598BCD3B}">
  <ds:schemaRefs>
    <ds:schemaRef ds:uri="http://schemas.microsoft.com/sharepoint/v3/contenttype/forms"/>
  </ds:schemaRefs>
</ds:datastoreItem>
</file>

<file path=customXml/itemProps3.xml><?xml version="1.0" encoding="utf-8"?>
<ds:datastoreItem xmlns:ds="http://schemas.openxmlformats.org/officeDocument/2006/customXml" ds:itemID="{ED64ED46-09EB-4B93-8860-564E605B46FC}">
  <ds:schemaRefs>
    <ds:schemaRef ds:uri="4e0badc2-3943-495b-902d-3d619387bb62"/>
    <ds:schemaRef ds:uri="754afd9c-c314-42d9-9128-c9c6f96b0c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351</TotalTime>
  <Words>5242</Words>
  <Application>Microsoft Office PowerPoint</Application>
  <PresentationFormat>Widescreen</PresentationFormat>
  <Paragraphs>626</Paragraphs>
  <Slides>102</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102</vt:i4>
      </vt:variant>
    </vt:vector>
  </HeadingPairs>
  <TitlesOfParts>
    <vt:vector size="110" baseType="lpstr">
      <vt:lpstr>Aptos</vt:lpstr>
      <vt:lpstr>Arial</vt:lpstr>
      <vt:lpstr>Calibri</vt:lpstr>
      <vt:lpstr>Garamond</vt:lpstr>
      <vt:lpstr>Open Sans</vt:lpstr>
      <vt:lpstr>Times New Roman</vt:lpstr>
      <vt:lpstr>Wingdings</vt:lpstr>
      <vt:lpstr>Office Theme</vt:lpstr>
      <vt:lpstr>Spring 2026 Department Representatives Meeting</vt:lpstr>
      <vt:lpstr>Welcome!</vt:lpstr>
      <vt:lpstr>Thank You to Our Partners</vt:lpstr>
      <vt:lpstr>Opening Remarks</vt:lpstr>
      <vt:lpstr>RAMP Export Control </vt:lpstr>
      <vt:lpstr>Why RAMP Export Control is Necessary</vt:lpstr>
      <vt:lpstr>Why RAMP Export Control is Necessary (2)</vt:lpstr>
      <vt:lpstr>Who Needs a RAMP Export Control Request</vt:lpstr>
      <vt:lpstr>Who Needs a RAMP Export Control Request (2)</vt:lpstr>
      <vt:lpstr>Documents Required for RAMP Export Control</vt:lpstr>
      <vt:lpstr>Documents Required for RAMP Export Control (2)</vt:lpstr>
      <vt:lpstr>RAMP EC Process: Pre-Review</vt:lpstr>
      <vt:lpstr>RAMP EC Process: Export Control Review</vt:lpstr>
      <vt:lpstr>Reviews Tab: Ancillary Reviews</vt:lpstr>
      <vt:lpstr>RAMP EC Process: Review Complete</vt:lpstr>
      <vt:lpstr>Resources</vt:lpstr>
      <vt:lpstr>Future Updates</vt:lpstr>
      <vt:lpstr>Foreign Influence and State Screenings</vt:lpstr>
      <vt:lpstr>Objectives</vt:lpstr>
      <vt:lpstr>State Screenings</vt:lpstr>
      <vt:lpstr>Agreements with Foreign Principals (§288.860)</vt:lpstr>
      <vt:lpstr>Foreign Principal Screening (§288.860)</vt:lpstr>
      <vt:lpstr>Does it require BOG Approval?</vt:lpstr>
      <vt:lpstr>Foreign Researcher Screening (§1010.35)</vt:lpstr>
      <vt:lpstr>Foreign Researcher Screening (§1010.35) (2)</vt:lpstr>
      <vt:lpstr>Steps/Stages</vt:lpstr>
      <vt:lpstr>Looking Ahead!</vt:lpstr>
      <vt:lpstr>OCE Resources</vt:lpstr>
      <vt:lpstr>The Conflicts Administration Management System (CAMS) and the Disclosure of Outside Activities </vt:lpstr>
      <vt:lpstr>Compliance Paradigm </vt:lpstr>
      <vt:lpstr>Compliance Paradigm (2) </vt:lpstr>
      <vt:lpstr>Conflicts of Interest vs. Conflicts of Commitment </vt:lpstr>
      <vt:lpstr>Conflicts of Interest vs. Conflicts of Commitment (2) </vt:lpstr>
      <vt:lpstr>Conflicts of Interest vs. Conflicts of Commitment (3) </vt:lpstr>
      <vt:lpstr>Conflicts of Interest vs. Conflicts of Commitment (4)</vt:lpstr>
      <vt:lpstr>Examples: Possible Conflicts of Interest and Commitment </vt:lpstr>
      <vt:lpstr>Examples: Possible Conflicts of Interest and Commitment (2) </vt:lpstr>
      <vt:lpstr>Conflicts Administration Management System  (CAMS) to the Rescue! </vt:lpstr>
      <vt:lpstr>Types of Outside Activity that Should be Disclosed via CAMS </vt:lpstr>
      <vt:lpstr>Types of Outside Activity that Should be Disclosed via CAMS (2)</vt:lpstr>
      <vt:lpstr>What Happens if a COI or COC is Identified?</vt:lpstr>
      <vt:lpstr>What Happens if a COI or COC is Identified? (2)</vt:lpstr>
      <vt:lpstr>Compliance Specialists are Here to Help! </vt:lpstr>
      <vt:lpstr>Employment-Based Immigration</vt:lpstr>
      <vt:lpstr>Florida Board of Governors Amendment to BOG Regulation 1.001, University Board of Trustees Powers and Duties</vt:lpstr>
      <vt:lpstr>H-1B BOG Regulation</vt:lpstr>
      <vt:lpstr>Options for Onboarding New International Employees </vt:lpstr>
      <vt:lpstr>H-1B</vt:lpstr>
      <vt:lpstr>O-1</vt:lpstr>
      <vt:lpstr>Questions? </vt:lpstr>
      <vt:lpstr>Center for Global Engagement (CGE) F-1 Immigration Updates</vt:lpstr>
      <vt:lpstr>F-1 Employment Authorization Document (EAD) Update</vt:lpstr>
      <vt:lpstr>F-1 Employment Authorization Document (EAD) Update (2)</vt:lpstr>
      <vt:lpstr>Employment Authorization Document Update</vt:lpstr>
      <vt:lpstr>Visa Bans and Associated USCIS Hold</vt:lpstr>
      <vt:lpstr>Visa Bans and Associated USCIS Hold (2)</vt:lpstr>
      <vt:lpstr>RAMP EC and I-20s</vt:lpstr>
      <vt:lpstr>RAMP EC and I-20s (FCoC)</vt:lpstr>
      <vt:lpstr>RAMP EC and I-20s (FCoC) (2)</vt:lpstr>
      <vt:lpstr>Funding Requirements for I-20s</vt:lpstr>
      <vt:lpstr>Fall 2026 Cost of Attendance</vt:lpstr>
      <vt:lpstr>I-20 Cost of Attendance and Funding</vt:lpstr>
      <vt:lpstr>Updated SSN Process</vt:lpstr>
      <vt:lpstr>Updated SSN Process (2)</vt:lpstr>
      <vt:lpstr>Tax Resources for International Students</vt:lpstr>
      <vt:lpstr>Designated School Officials</vt:lpstr>
      <vt:lpstr>CGE Resources</vt:lpstr>
      <vt:lpstr>Door Prize</vt:lpstr>
      <vt:lpstr>Essential Piece Award</vt:lpstr>
      <vt:lpstr>Essential Piece Award Quotes </vt:lpstr>
      <vt:lpstr>Bethany Kent</vt:lpstr>
      <vt:lpstr>GSWAP and I-9 Best Practices</vt:lpstr>
      <vt:lpstr>GSWAP Reminders (T099)</vt:lpstr>
      <vt:lpstr>GSWAP Reminders (T099) (2)</vt:lpstr>
      <vt:lpstr>GSWAP: Three Paths</vt:lpstr>
      <vt:lpstr>Form I-9 Completion Timing Section 1</vt:lpstr>
      <vt:lpstr>Form I-9 Completion Timing Section 2</vt:lpstr>
      <vt:lpstr>Section 2: Acceptable Documents</vt:lpstr>
      <vt:lpstr>List of Acceptable Documents</vt:lpstr>
      <vt:lpstr>I-9 Best Practices</vt:lpstr>
      <vt:lpstr>I-9 Best Practices (2)</vt:lpstr>
      <vt:lpstr>Federal Updates Secure 2.0 &amp; OBBBA</vt:lpstr>
      <vt:lpstr>Secure 2.0</vt:lpstr>
      <vt:lpstr>Impacts to Retirement Plans</vt:lpstr>
      <vt:lpstr>Impacts to Retirement Plans (2)</vt:lpstr>
      <vt:lpstr>One Big Beautiful Bill</vt:lpstr>
      <vt:lpstr>Monitoring Required Training Completions &amp; Digital Accessibility Compliance</vt:lpstr>
      <vt:lpstr>Monitoring Employee Completions  of Required Trainings </vt:lpstr>
      <vt:lpstr>New Hires Registering for New Employee Orientation</vt:lpstr>
      <vt:lpstr>Monitoring New Employee Orientation  Training Completions</vt:lpstr>
      <vt:lpstr>Monitoring Mental Health Awareness Training Completions</vt:lpstr>
      <vt:lpstr>How Do Employees Complete  Mental Health Awareness Training?</vt:lpstr>
      <vt:lpstr>Questions</vt:lpstr>
      <vt:lpstr>Digital Accessibility Compliance</vt:lpstr>
      <vt:lpstr>Title II of the Americans with Disabilities Act</vt:lpstr>
      <vt:lpstr>Title II of the Americans with Disabilities Act (2)</vt:lpstr>
      <vt:lpstr>HR Department Representative Role</vt:lpstr>
      <vt:lpstr>HR Department Representative Role (2)</vt:lpstr>
      <vt:lpstr>Contact Information</vt:lpstr>
      <vt:lpstr>Door Prize!</vt:lpstr>
      <vt:lpstr>Questions &amp; Answers</vt:lpstr>
      <vt:lpstr>Thank You! </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Darris, Megan</dc:creator>
  <cp:lastModifiedBy>Shelley Lopez</cp:lastModifiedBy>
  <cp:revision>92</cp:revision>
  <cp:lastPrinted>2023-03-27T20:17:30Z</cp:lastPrinted>
  <dcterms:created xsi:type="dcterms:W3CDTF">2012-08-22T13:56:44Z</dcterms:created>
  <dcterms:modified xsi:type="dcterms:W3CDTF">2026-04-02T19:43:31Z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0x010100C30EFB41E3CB90439CEE19DBB00B4259</vt:lpwstr>
  </property>
  <property fmtid="{D5CDD505-2E9C-101B-9397-08002B2CF9AE}" pid="3" name="Order">
    <vt:r8>10145800</vt:r8>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