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260" r:id="rId2"/>
    <p:sldId id="261" r:id="rId3"/>
    <p:sldId id="449" r:id="rId4"/>
    <p:sldId id="266" r:id="rId5"/>
    <p:sldId id="393" r:id="rId6"/>
    <p:sldId id="402" r:id="rId7"/>
    <p:sldId id="403" r:id="rId8"/>
    <p:sldId id="404" r:id="rId9"/>
    <p:sldId id="405" r:id="rId10"/>
    <p:sldId id="392" r:id="rId11"/>
    <p:sldId id="408" r:id="rId12"/>
    <p:sldId id="409" r:id="rId13"/>
    <p:sldId id="410" r:id="rId14"/>
    <p:sldId id="411" r:id="rId15"/>
    <p:sldId id="412" r:id="rId16"/>
    <p:sldId id="413" r:id="rId17"/>
    <p:sldId id="450" r:id="rId18"/>
    <p:sldId id="394" r:id="rId19"/>
    <p:sldId id="429" r:id="rId20"/>
    <p:sldId id="430" r:id="rId21"/>
    <p:sldId id="431" r:id="rId22"/>
    <p:sldId id="432" r:id="rId23"/>
    <p:sldId id="433" r:id="rId24"/>
    <p:sldId id="434" r:id="rId25"/>
    <p:sldId id="437" r:id="rId26"/>
    <p:sldId id="438" r:id="rId27"/>
    <p:sldId id="439" r:id="rId28"/>
    <p:sldId id="440" r:id="rId29"/>
    <p:sldId id="441" r:id="rId30"/>
    <p:sldId id="395" r:id="rId31"/>
    <p:sldId id="414" r:id="rId32"/>
    <p:sldId id="415" r:id="rId33"/>
    <p:sldId id="416" r:id="rId34"/>
    <p:sldId id="418" r:id="rId35"/>
    <p:sldId id="417" r:id="rId36"/>
    <p:sldId id="419" r:id="rId37"/>
    <p:sldId id="420" r:id="rId38"/>
    <p:sldId id="421" r:id="rId39"/>
    <p:sldId id="422" r:id="rId40"/>
    <p:sldId id="423" r:id="rId41"/>
    <p:sldId id="352" r:id="rId42"/>
    <p:sldId id="391" r:id="rId43"/>
    <p:sldId id="400" r:id="rId44"/>
    <p:sldId id="401" r:id="rId45"/>
    <p:sldId id="396" r:id="rId46"/>
    <p:sldId id="406" r:id="rId47"/>
    <p:sldId id="407" r:id="rId48"/>
    <p:sldId id="398" r:id="rId49"/>
    <p:sldId id="442" r:id="rId50"/>
    <p:sldId id="443" r:id="rId51"/>
    <p:sldId id="444" r:id="rId52"/>
    <p:sldId id="445" r:id="rId53"/>
    <p:sldId id="446" r:id="rId54"/>
    <p:sldId id="447" r:id="rId55"/>
    <p:sldId id="448" r:id="rId56"/>
    <p:sldId id="451" r:id="rId57"/>
    <p:sldId id="348" r:id="rId58"/>
    <p:sldId id="424" r:id="rId59"/>
    <p:sldId id="425" r:id="rId60"/>
    <p:sldId id="426" r:id="rId61"/>
    <p:sldId id="427" r:id="rId62"/>
    <p:sldId id="428" r:id="rId63"/>
    <p:sldId id="389" r:id="rId64"/>
    <p:sldId id="380" r:id="rId65"/>
    <p:sldId id="387" r:id="rId66"/>
    <p:sldId id="388" r:id="rId67"/>
    <p:sldId id="390" r:id="rId68"/>
    <p:sldId id="452" r:id="rId69"/>
    <p:sldId id="453" r:id="rId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80000"/>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5726" autoAdjust="0"/>
  </p:normalViewPr>
  <p:slideViewPr>
    <p:cSldViewPr>
      <p:cViewPr>
        <p:scale>
          <a:sx n="100" d="100"/>
          <a:sy n="100" d="100"/>
        </p:scale>
        <p:origin x="-20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B5DB80B-191A-41C3-A7CC-1580C47012D4}" type="datetimeFigureOut">
              <a:rPr lang="en-US" smtClean="0"/>
              <a:t>5/20/2014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28758EF-70EB-4F59-BB0C-CB17D2347644}" type="slidenum">
              <a:rPr lang="en-US" smtClean="0"/>
              <a:t>‹#›</a:t>
            </a:fld>
            <a:endParaRPr lang="en-US" dirty="0"/>
          </a:p>
        </p:txBody>
      </p:sp>
    </p:spTree>
    <p:extLst>
      <p:ext uri="{BB962C8B-B14F-4D97-AF65-F5344CB8AC3E}">
        <p14:creationId xmlns:p14="http://schemas.microsoft.com/office/powerpoint/2010/main" val="39313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5AC2095-39B4-430C-B62B-C12C556290BD}" type="datetimeFigureOut">
              <a:rPr lang="en-US" smtClean="0"/>
              <a:t>5/20/2014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F5BAE5-25D6-4C37-9E5A-7A556AF9191B}" type="slidenum">
              <a:rPr lang="en-US" smtClean="0"/>
              <a:t>‹#›</a:t>
            </a:fld>
            <a:endParaRPr lang="en-US" dirty="0"/>
          </a:p>
        </p:txBody>
      </p:sp>
    </p:spTree>
    <p:extLst>
      <p:ext uri="{BB962C8B-B14F-4D97-AF65-F5344CB8AC3E}">
        <p14:creationId xmlns:p14="http://schemas.microsoft.com/office/powerpoint/2010/main" val="423360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1</a:t>
            </a:fld>
            <a:endParaRPr lang="en-US" dirty="0"/>
          </a:p>
        </p:txBody>
      </p:sp>
    </p:spTree>
    <p:extLst>
      <p:ext uri="{BB962C8B-B14F-4D97-AF65-F5344CB8AC3E}">
        <p14:creationId xmlns:p14="http://schemas.microsoft.com/office/powerpoint/2010/main" val="1517221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26</a:t>
            </a:fld>
            <a:endParaRPr lang="en-US" dirty="0"/>
          </a:p>
        </p:txBody>
      </p:sp>
    </p:spTree>
    <p:extLst>
      <p:ext uri="{BB962C8B-B14F-4D97-AF65-F5344CB8AC3E}">
        <p14:creationId xmlns:p14="http://schemas.microsoft.com/office/powerpoint/2010/main" val="2956629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27</a:t>
            </a:fld>
            <a:endParaRPr lang="en-US" dirty="0"/>
          </a:p>
        </p:txBody>
      </p:sp>
    </p:spTree>
    <p:extLst>
      <p:ext uri="{BB962C8B-B14F-4D97-AF65-F5344CB8AC3E}">
        <p14:creationId xmlns:p14="http://schemas.microsoft.com/office/powerpoint/2010/main" val="3349898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28</a:t>
            </a:fld>
            <a:endParaRPr lang="en-US" dirty="0"/>
          </a:p>
        </p:txBody>
      </p:sp>
    </p:spTree>
    <p:extLst>
      <p:ext uri="{BB962C8B-B14F-4D97-AF65-F5344CB8AC3E}">
        <p14:creationId xmlns:p14="http://schemas.microsoft.com/office/powerpoint/2010/main" val="2539640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29</a:t>
            </a:fld>
            <a:endParaRPr lang="en-US" dirty="0"/>
          </a:p>
        </p:txBody>
      </p:sp>
    </p:spTree>
    <p:extLst>
      <p:ext uri="{BB962C8B-B14F-4D97-AF65-F5344CB8AC3E}">
        <p14:creationId xmlns:p14="http://schemas.microsoft.com/office/powerpoint/2010/main" val="3140087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18</a:t>
            </a:fld>
            <a:endParaRPr lang="en-US" dirty="0"/>
          </a:p>
        </p:txBody>
      </p:sp>
    </p:spTree>
    <p:extLst>
      <p:ext uri="{BB962C8B-B14F-4D97-AF65-F5344CB8AC3E}">
        <p14:creationId xmlns:p14="http://schemas.microsoft.com/office/powerpoint/2010/main" val="1221082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19</a:t>
            </a:fld>
            <a:endParaRPr lang="en-US" dirty="0"/>
          </a:p>
        </p:txBody>
      </p:sp>
    </p:spTree>
    <p:extLst>
      <p:ext uri="{BB962C8B-B14F-4D97-AF65-F5344CB8AC3E}">
        <p14:creationId xmlns:p14="http://schemas.microsoft.com/office/powerpoint/2010/main" val="184403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20</a:t>
            </a:fld>
            <a:endParaRPr lang="en-US" dirty="0"/>
          </a:p>
        </p:txBody>
      </p:sp>
    </p:spTree>
    <p:extLst>
      <p:ext uri="{BB962C8B-B14F-4D97-AF65-F5344CB8AC3E}">
        <p14:creationId xmlns:p14="http://schemas.microsoft.com/office/powerpoint/2010/main" val="4291179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21</a:t>
            </a:fld>
            <a:endParaRPr lang="en-US" dirty="0"/>
          </a:p>
        </p:txBody>
      </p:sp>
    </p:spTree>
    <p:extLst>
      <p:ext uri="{BB962C8B-B14F-4D97-AF65-F5344CB8AC3E}">
        <p14:creationId xmlns:p14="http://schemas.microsoft.com/office/powerpoint/2010/main" val="3690980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22</a:t>
            </a:fld>
            <a:endParaRPr lang="en-US" dirty="0"/>
          </a:p>
        </p:txBody>
      </p:sp>
    </p:spTree>
    <p:extLst>
      <p:ext uri="{BB962C8B-B14F-4D97-AF65-F5344CB8AC3E}">
        <p14:creationId xmlns:p14="http://schemas.microsoft.com/office/powerpoint/2010/main" val="2401434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23</a:t>
            </a:fld>
            <a:endParaRPr lang="en-US" dirty="0"/>
          </a:p>
        </p:txBody>
      </p:sp>
    </p:spTree>
    <p:extLst>
      <p:ext uri="{BB962C8B-B14F-4D97-AF65-F5344CB8AC3E}">
        <p14:creationId xmlns:p14="http://schemas.microsoft.com/office/powerpoint/2010/main" val="4145070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24</a:t>
            </a:fld>
            <a:endParaRPr lang="en-US" dirty="0"/>
          </a:p>
        </p:txBody>
      </p:sp>
    </p:spTree>
    <p:extLst>
      <p:ext uri="{BB962C8B-B14F-4D97-AF65-F5344CB8AC3E}">
        <p14:creationId xmlns:p14="http://schemas.microsoft.com/office/powerpoint/2010/main" val="2645422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5BAE5-25D6-4C37-9E5A-7A556AF9191B}" type="slidenum">
              <a:rPr lang="en-US" smtClean="0"/>
              <a:t>25</a:t>
            </a:fld>
            <a:endParaRPr lang="en-US" dirty="0"/>
          </a:p>
        </p:txBody>
      </p:sp>
    </p:spTree>
    <p:extLst>
      <p:ext uri="{BB962C8B-B14F-4D97-AF65-F5344CB8AC3E}">
        <p14:creationId xmlns:p14="http://schemas.microsoft.com/office/powerpoint/2010/main" val="373843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extBox 11"/>
          <p:cNvSpPr txBox="1"/>
          <p:nvPr userDrawn="1"/>
        </p:nvSpPr>
        <p:spPr>
          <a:xfrm>
            <a:off x="0" y="0"/>
            <a:ext cx="9144000" cy="892552"/>
          </a:xfrm>
          <a:prstGeom prst="rect">
            <a:avLst/>
          </a:prstGeom>
          <a:gradFill flip="none" rotWithShape="1">
            <a:gsLst>
              <a:gs pos="23000">
                <a:srgbClr val="480000"/>
              </a:gs>
              <a:gs pos="62000">
                <a:srgbClr val="480000">
                  <a:lumMod val="96000"/>
                  <a:lumOff val="4000"/>
                </a:srgbClr>
              </a:gs>
            </a:gsLst>
            <a:path path="circle">
              <a:fillToRect l="100000" t="100000"/>
            </a:path>
            <a:tileRect r="-100000" b="-100000"/>
          </a:gradFill>
        </p:spPr>
        <p:txBody>
          <a:bodyPr wrap="square" rtlCol="0">
            <a:spAutoFit/>
          </a:bodyPr>
          <a:lstStyle/>
          <a:p>
            <a:pPr algn="ctr"/>
            <a:r>
              <a:rPr lang="en-US" sz="2800" dirty="0" smtClean="0">
                <a:solidFill>
                  <a:srgbClr val="FFFFE5"/>
                </a:solidFill>
                <a:latin typeface="Garamond" pitchFamily="18" charset="0"/>
              </a:rPr>
              <a:t>FLORIDA STATE UNIVERSITY</a:t>
            </a:r>
          </a:p>
          <a:p>
            <a:pPr algn="ctr"/>
            <a:r>
              <a:rPr lang="en-US" sz="2400" dirty="0" smtClean="0">
                <a:solidFill>
                  <a:srgbClr val="FFFFE5"/>
                </a:solidFill>
                <a:latin typeface="Garamond" pitchFamily="18" charset="0"/>
              </a:rPr>
              <a:t>The Office of Human Resources</a:t>
            </a:r>
            <a:endParaRPr lang="en-US" sz="2400" dirty="0">
              <a:solidFill>
                <a:srgbClr val="FFFFE5"/>
              </a:solidFill>
              <a:latin typeface="Garamond" pitchFamily="18" charset="0"/>
            </a:endParaRPr>
          </a:p>
        </p:txBody>
      </p:sp>
      <p:sp>
        <p:nvSpPr>
          <p:cNvPr id="19" name="Date Placeholder 18"/>
          <p:cNvSpPr>
            <a:spLocks noGrp="1"/>
          </p:cNvSpPr>
          <p:nvPr>
            <p:ph type="dt" sz="half" idx="10"/>
          </p:nvPr>
        </p:nvSpPr>
        <p:spPr/>
        <p:txBody>
          <a:bodyPr/>
          <a:lstStyle/>
          <a:p>
            <a:r>
              <a:rPr lang="en-US" dirty="0" smtClean="0"/>
              <a:t>Department Representative Meeting - May 20, 2014</a:t>
            </a:r>
          </a:p>
        </p:txBody>
      </p:sp>
      <p:sp>
        <p:nvSpPr>
          <p:cNvPr id="20" name="Footer Placeholder 19"/>
          <p:cNvSpPr>
            <a:spLocks noGrp="1"/>
          </p:cNvSpPr>
          <p:nvPr>
            <p:ph type="ftr" sz="quarter" idx="11"/>
          </p:nvPr>
        </p:nvSpPr>
        <p:spPr/>
        <p:txBody>
          <a:bodyPr/>
          <a:lstStyle/>
          <a:p>
            <a:endParaRPr lang="en-US" dirty="0"/>
          </a:p>
        </p:txBody>
      </p:sp>
      <p:sp>
        <p:nvSpPr>
          <p:cNvPr id="21" name="Slide Number Placeholder 20"/>
          <p:cNvSpPr>
            <a:spLocks noGrp="1"/>
          </p:cNvSpPr>
          <p:nvPr>
            <p:ph type="sldNum" sz="quarter" idx="12"/>
          </p:nvPr>
        </p:nvSpPr>
        <p:spPr/>
        <p:txBody>
          <a:bodyPr/>
          <a:lstStyle/>
          <a:p>
            <a:fld id="{B808CAB8-6123-4F46-A4F1-91E8380FDB49}" type="slidenum">
              <a:rPr lang="en-US" smtClean="0"/>
              <a:t>‹#›</a:t>
            </a:fld>
            <a:endParaRPr lang="en-US" dirty="0"/>
          </a:p>
        </p:txBody>
      </p:sp>
    </p:spTree>
    <p:extLst>
      <p:ext uri="{BB962C8B-B14F-4D97-AF65-F5344CB8AC3E}">
        <p14:creationId xmlns:p14="http://schemas.microsoft.com/office/powerpoint/2010/main" val="275679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Date Placeholder 13"/>
          <p:cNvSpPr>
            <a:spLocks noGrp="1"/>
          </p:cNvSpPr>
          <p:nvPr>
            <p:ph type="dt" sz="half" idx="10"/>
          </p:nvPr>
        </p:nvSpPr>
        <p:spPr/>
        <p:txBody>
          <a:bodyPr/>
          <a:lstStyle/>
          <a:p>
            <a:r>
              <a:rPr lang="en-US" dirty="0" smtClean="0"/>
              <a:t>Department Representative Meeting - May 20, 2014</a:t>
            </a:r>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808CAB8-6123-4F46-A4F1-91E8380FDB49}" type="slidenum">
              <a:rPr lang="en-US" smtClean="0"/>
              <a:t>‹#›</a:t>
            </a:fld>
            <a:endParaRPr lang="en-US" dirty="0"/>
          </a:p>
        </p:txBody>
      </p:sp>
      <p:sp>
        <p:nvSpPr>
          <p:cNvPr id="18" name="TextBox 17"/>
          <p:cNvSpPr txBox="1"/>
          <p:nvPr userDrawn="1"/>
        </p:nvSpPr>
        <p:spPr>
          <a:xfrm>
            <a:off x="0" y="0"/>
            <a:ext cx="9144000" cy="892552"/>
          </a:xfrm>
          <a:prstGeom prst="rect">
            <a:avLst/>
          </a:prstGeom>
          <a:gradFill flip="none" rotWithShape="1">
            <a:gsLst>
              <a:gs pos="23000">
                <a:srgbClr val="480000"/>
              </a:gs>
              <a:gs pos="62000">
                <a:srgbClr val="480000">
                  <a:lumMod val="96000"/>
                  <a:lumOff val="4000"/>
                </a:srgbClr>
              </a:gs>
            </a:gsLst>
            <a:path path="circle">
              <a:fillToRect l="100000" t="100000"/>
            </a:path>
            <a:tileRect r="-100000" b="-100000"/>
          </a:gradFill>
        </p:spPr>
        <p:txBody>
          <a:bodyPr wrap="square" rtlCol="0">
            <a:spAutoFit/>
          </a:bodyPr>
          <a:lstStyle/>
          <a:p>
            <a:pPr algn="ctr"/>
            <a:r>
              <a:rPr lang="en-US" sz="2800" dirty="0" smtClean="0">
                <a:solidFill>
                  <a:srgbClr val="FFFFE5"/>
                </a:solidFill>
                <a:latin typeface="Garamond" pitchFamily="18" charset="0"/>
              </a:rPr>
              <a:t>FLORIDA STATE UNIVERSITY</a:t>
            </a:r>
          </a:p>
          <a:p>
            <a:pPr algn="ctr"/>
            <a:r>
              <a:rPr lang="en-US" sz="2400" dirty="0" smtClean="0">
                <a:solidFill>
                  <a:srgbClr val="FFFFE5"/>
                </a:solidFill>
                <a:latin typeface="Garamond" pitchFamily="18" charset="0"/>
              </a:rPr>
              <a:t>The Office of Human Resources</a:t>
            </a:r>
            <a:endParaRPr lang="en-US" sz="2400" dirty="0">
              <a:solidFill>
                <a:srgbClr val="FFFFE5"/>
              </a:solidFill>
              <a:latin typeface="Garamond" pitchFamily="18" charset="0"/>
            </a:endParaRPr>
          </a:p>
        </p:txBody>
      </p:sp>
    </p:spTree>
    <p:extLst>
      <p:ext uri="{BB962C8B-B14F-4D97-AF65-F5344CB8AC3E}">
        <p14:creationId xmlns:p14="http://schemas.microsoft.com/office/powerpoint/2010/main" val="2682506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8CAB8-6123-4F46-A4F1-91E8380FDB49}" type="slidenum">
              <a:rPr lang="en-US" smtClean="0"/>
              <a:t>‹#›</a:t>
            </a:fld>
            <a:endParaRPr lang="en-US" dirty="0"/>
          </a:p>
        </p:txBody>
      </p:sp>
      <p:sp>
        <p:nvSpPr>
          <p:cNvPr id="8" name="Date Placeholder 3"/>
          <p:cNvSpPr>
            <a:spLocks noGrp="1"/>
          </p:cNvSpPr>
          <p:nvPr>
            <p:ph type="dt" sz="half" idx="2"/>
          </p:nvPr>
        </p:nvSpPr>
        <p:spPr>
          <a:xfrm>
            <a:off x="76200" y="6362700"/>
            <a:ext cx="2590800" cy="365125"/>
          </a:xfrm>
          <a:prstGeom prst="rect">
            <a:avLst/>
          </a:prstGeom>
        </p:spPr>
        <p:txBody>
          <a:bodyPr/>
          <a:lstStyle>
            <a:lvl1pPr>
              <a:defRPr sz="1200"/>
            </a:lvl1pPr>
          </a:lstStyle>
          <a:p>
            <a:r>
              <a:rPr lang="en-US" dirty="0" smtClean="0"/>
              <a:t>Department Representative Meeting - May 20, 2014</a:t>
            </a:r>
          </a:p>
        </p:txBody>
      </p:sp>
      <p:sp>
        <p:nvSpPr>
          <p:cNvPr id="9" name="TextBox 8"/>
          <p:cNvSpPr txBox="1"/>
          <p:nvPr userDrawn="1"/>
        </p:nvSpPr>
        <p:spPr>
          <a:xfrm>
            <a:off x="0" y="0"/>
            <a:ext cx="9144000" cy="892552"/>
          </a:xfrm>
          <a:prstGeom prst="rect">
            <a:avLst/>
          </a:prstGeom>
          <a:gradFill flip="none" rotWithShape="1">
            <a:gsLst>
              <a:gs pos="23000">
                <a:srgbClr val="480000"/>
              </a:gs>
              <a:gs pos="62000">
                <a:srgbClr val="480000">
                  <a:lumMod val="96000"/>
                  <a:lumOff val="4000"/>
                </a:srgbClr>
              </a:gs>
            </a:gsLst>
            <a:path path="circle">
              <a:fillToRect l="100000" t="100000"/>
            </a:path>
            <a:tileRect r="-100000" b="-100000"/>
          </a:gradFill>
        </p:spPr>
        <p:txBody>
          <a:bodyPr wrap="square" rtlCol="0">
            <a:spAutoFit/>
          </a:bodyPr>
          <a:lstStyle/>
          <a:p>
            <a:pPr algn="ctr"/>
            <a:r>
              <a:rPr lang="en-US" sz="2800" dirty="0" smtClean="0">
                <a:solidFill>
                  <a:srgbClr val="FFFFE5"/>
                </a:solidFill>
                <a:latin typeface="Garamond" pitchFamily="18" charset="0"/>
              </a:rPr>
              <a:t>FLORIDA STATE UNIVERSITY</a:t>
            </a:r>
          </a:p>
          <a:p>
            <a:pPr algn="ctr"/>
            <a:r>
              <a:rPr lang="en-US" sz="2400" dirty="0" smtClean="0">
                <a:solidFill>
                  <a:srgbClr val="FFFFE5"/>
                </a:solidFill>
                <a:latin typeface="Garamond" pitchFamily="18" charset="0"/>
              </a:rPr>
              <a:t>The Office of Human Resources</a:t>
            </a:r>
            <a:endParaRPr lang="en-US" sz="2400" dirty="0">
              <a:solidFill>
                <a:srgbClr val="FFFFE5"/>
              </a:solidFill>
              <a:latin typeface="Garamond" pitchFamily="18" charset="0"/>
            </a:endParaRPr>
          </a:p>
        </p:txBody>
      </p:sp>
    </p:spTree>
    <p:extLst>
      <p:ext uri="{BB962C8B-B14F-4D97-AF65-F5344CB8AC3E}">
        <p14:creationId xmlns:p14="http://schemas.microsoft.com/office/powerpoint/2010/main" val="564314969"/>
      </p:ext>
    </p:extLst>
  </p:cSld>
  <p:clrMap bg1="lt1" tx1="dk1" bg2="lt2" tx2="dk2" accent1="accent1" accent2="accent2" accent3="accent3" accent4="accent4" accent5="accent5" accent6="accent6" hlink="hlink" folHlink="folHlink"/>
  <p:sldLayoutIdLst>
    <p:sldLayoutId id="2147483649" r:id="rId1"/>
    <p:sldLayoutId id="2147483655"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hr.fsu.edu/DPHIS_Progra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hr.fsu.edu/?page=AffordableCareAc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hr.fsu.edu/SeminoleSavings"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hr.fsu.edu/PDF/Forms/compensation/EDM_Cover_Shee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hr.fsu.edu/PDF/Forms/DualCompRequest_prin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hr.fsu.edu/CONTENT/I9/?page=Section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hr.fsu.edu/index.cfm?page=Compensation_opsinform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hr.fsu.edu/index.cfm?page=DepartReps_PositionManagement_GraduateModifier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caconley@admin.fsu.edu" TargetMode="External"/><Relationship Id="rId2" Type="http://schemas.openxmlformats.org/officeDocument/2006/relationships/hyperlink" Target="mailto:llrosenthal@admin.fsu.ed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caconley@admin.fsu.edu" TargetMode="External"/><Relationship Id="rId2" Type="http://schemas.openxmlformats.org/officeDocument/2006/relationships/hyperlink" Target="mailto:llrosenthal@admin.fsu.edu"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alejeune@admin.fsu.ed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LoopSlide.pptx"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mailto:dbeck@admin.fsu.edu" TargetMode="External"/><Relationship Id="rId2" Type="http://schemas.openxmlformats.org/officeDocument/2006/relationships/hyperlink" Target="mailto:bbarton@fsu.edu"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mailto:apursley@fsu.edu"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3397" y="1695033"/>
            <a:ext cx="8534400" cy="2800767"/>
          </a:xfrm>
          <a:prstGeom prst="rect">
            <a:avLst/>
          </a:prstGeom>
        </p:spPr>
        <p:txBody>
          <a:bodyPr wrap="square">
            <a:spAutoFit/>
          </a:bodyPr>
          <a:lstStyle/>
          <a:p>
            <a:pPr algn="ctr" fontAlgn="auto">
              <a:spcAft>
                <a:spcPts val="0"/>
              </a:spcAft>
              <a:defRPr/>
            </a:pPr>
            <a:r>
              <a:rPr lang="en-US" sz="4400" dirty="0" smtClean="0">
                <a:solidFill>
                  <a:schemeClr val="tx1">
                    <a:lumMod val="95000"/>
                    <a:lumOff val="5000"/>
                  </a:schemeClr>
                </a:solidFill>
                <a:latin typeface="+mj-lt"/>
              </a:rPr>
              <a:t>Spring/Summer 2014</a:t>
            </a:r>
          </a:p>
          <a:p>
            <a:pPr algn="ctr" fontAlgn="auto">
              <a:spcAft>
                <a:spcPts val="0"/>
              </a:spcAft>
              <a:defRPr/>
            </a:pPr>
            <a:r>
              <a:rPr lang="en-US" sz="4400" dirty="0" smtClean="0">
                <a:solidFill>
                  <a:schemeClr val="tx1">
                    <a:lumMod val="95000"/>
                    <a:lumOff val="5000"/>
                  </a:schemeClr>
                </a:solidFill>
                <a:latin typeface="+mj-lt"/>
              </a:rPr>
              <a:t>Department </a:t>
            </a:r>
            <a:r>
              <a:rPr lang="en-US" sz="4400" dirty="0">
                <a:solidFill>
                  <a:schemeClr val="tx1">
                    <a:lumMod val="95000"/>
                    <a:lumOff val="5000"/>
                  </a:schemeClr>
                </a:solidFill>
                <a:latin typeface="+mj-lt"/>
              </a:rPr>
              <a:t>Representative Meeting</a:t>
            </a:r>
            <a:br>
              <a:rPr lang="en-US" sz="4400" dirty="0">
                <a:solidFill>
                  <a:schemeClr val="tx1">
                    <a:lumMod val="95000"/>
                    <a:lumOff val="5000"/>
                  </a:schemeClr>
                </a:solidFill>
                <a:latin typeface="+mj-lt"/>
              </a:rPr>
            </a:br>
            <a:r>
              <a:rPr lang="en-US" sz="4400" dirty="0">
                <a:solidFill>
                  <a:schemeClr val="tx1">
                    <a:lumMod val="95000"/>
                    <a:lumOff val="5000"/>
                  </a:schemeClr>
                </a:solidFill>
                <a:latin typeface="+mj-lt"/>
              </a:rPr>
              <a:t/>
            </a:r>
            <a:br>
              <a:rPr lang="en-US" sz="4400" dirty="0">
                <a:solidFill>
                  <a:schemeClr val="tx1">
                    <a:lumMod val="95000"/>
                    <a:lumOff val="5000"/>
                  </a:schemeClr>
                </a:solidFill>
                <a:latin typeface="+mj-lt"/>
              </a:rPr>
            </a:br>
            <a:r>
              <a:rPr lang="en-US" sz="4400" dirty="0" smtClean="0">
                <a:solidFill>
                  <a:schemeClr val="tx1">
                    <a:lumMod val="95000"/>
                    <a:lumOff val="5000"/>
                  </a:schemeClr>
                </a:solidFill>
                <a:latin typeface="+mj-lt"/>
              </a:rPr>
              <a:t>May 20, 2014</a:t>
            </a:r>
            <a:endParaRPr lang="en-US" sz="4400" dirty="0">
              <a:solidFill>
                <a:schemeClr val="tx1">
                  <a:lumMod val="95000"/>
                  <a:lumOff val="5000"/>
                </a:schemeClr>
              </a:solidFill>
              <a:latin typeface="+mj-lt"/>
            </a:endParaRPr>
          </a:p>
        </p:txBody>
      </p:sp>
      <p:sp>
        <p:nvSpPr>
          <p:cNvPr id="17" name="Slide Number Placeholder 16"/>
          <p:cNvSpPr>
            <a:spLocks noGrp="1"/>
          </p:cNvSpPr>
          <p:nvPr>
            <p:ph type="sldNum" sz="quarter" idx="12"/>
          </p:nvPr>
        </p:nvSpPr>
        <p:spPr>
          <a:xfrm>
            <a:off x="6553200" y="6356350"/>
            <a:ext cx="2133600" cy="365125"/>
          </a:xfrm>
        </p:spPr>
        <p:txBody>
          <a:bodyPr/>
          <a:lstStyle/>
          <a:p>
            <a:fld id="{B808CAB8-6123-4F46-A4F1-91E8380FDB49}" type="slidenum">
              <a:rPr lang="en-US" smtClean="0"/>
              <a:t>1</a:t>
            </a:fld>
            <a:endParaRPr lang="en-US" dirty="0"/>
          </a:p>
        </p:txBody>
      </p:sp>
    </p:spTree>
    <p:extLst>
      <p:ext uri="{BB962C8B-B14F-4D97-AF65-F5344CB8AC3E}">
        <p14:creationId xmlns:p14="http://schemas.microsoft.com/office/powerpoint/2010/main" val="1283365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Autofit/>
          </a:bodyPr>
          <a:lstStyle/>
          <a:p>
            <a:r>
              <a:rPr lang="en-US" dirty="0" smtClean="0"/>
              <a:t>Benefits Updates</a:t>
            </a:r>
            <a:endParaRPr lang="en-US" dirty="0"/>
          </a:p>
        </p:txBody>
      </p:sp>
      <p:sp>
        <p:nvSpPr>
          <p:cNvPr id="5" name="Subtitle 4"/>
          <p:cNvSpPr>
            <a:spLocks noGrp="1"/>
          </p:cNvSpPr>
          <p:nvPr>
            <p:ph type="subTitle" idx="4294967295"/>
          </p:nvPr>
        </p:nvSpPr>
        <p:spPr>
          <a:xfrm>
            <a:off x="609600" y="3124200"/>
            <a:ext cx="7924800" cy="1524000"/>
          </a:xfrm>
          <a:prstGeom prst="rect">
            <a:avLst/>
          </a:prstGeom>
        </p:spPr>
        <p:txBody>
          <a:bodyPr>
            <a:normAutofit/>
          </a:bodyPr>
          <a:lstStyle/>
          <a:p>
            <a:pPr marL="0" indent="0" algn="ctr">
              <a:buNone/>
            </a:pPr>
            <a:r>
              <a:rPr lang="en-US" dirty="0" smtClean="0">
                <a:solidFill>
                  <a:srgbClr val="480000"/>
                </a:solidFill>
              </a:rPr>
              <a:t>Michael Horgan</a:t>
            </a:r>
          </a:p>
          <a:p>
            <a:pPr marL="0" indent="0" algn="ctr">
              <a:buNone/>
            </a:pPr>
            <a:r>
              <a:rPr lang="en-US" dirty="0" smtClean="0">
                <a:solidFill>
                  <a:srgbClr val="480000"/>
                </a:solidFill>
              </a:rPr>
              <a:t>HR Specialist, Benefits</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10</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1897020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Benefits Updates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11</a:t>
            </a:fld>
            <a:endParaRPr lang="en-US" dirty="0"/>
          </a:p>
        </p:txBody>
      </p:sp>
      <p:sp>
        <p:nvSpPr>
          <p:cNvPr id="9" name="TextBox 8"/>
          <p:cNvSpPr txBox="1"/>
          <p:nvPr/>
        </p:nvSpPr>
        <p:spPr>
          <a:xfrm>
            <a:off x="381000" y="2057400"/>
            <a:ext cx="8458200" cy="3785652"/>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altLang="en-US" sz="3200" dirty="0">
                <a:latin typeface="Calibri" pitchFamily="34" charset="0"/>
              </a:rPr>
              <a:t>Domestic Partnership Health Insurance Stipend</a:t>
            </a:r>
          </a:p>
          <a:p>
            <a:pPr marL="342900" indent="-342900">
              <a:lnSpc>
                <a:spcPct val="150000"/>
              </a:lnSpc>
              <a:buFont typeface="Wingdings" panose="05000000000000000000" pitchFamily="2" charset="2"/>
              <a:buChar char="§"/>
            </a:pPr>
            <a:r>
              <a:rPr lang="en-US" altLang="en-US" sz="3200" dirty="0" smtClean="0">
                <a:latin typeface="Calibri" pitchFamily="34" charset="0"/>
              </a:rPr>
              <a:t>Leaves </a:t>
            </a:r>
            <a:r>
              <a:rPr lang="en-US" altLang="en-US" sz="3200" dirty="0">
                <a:latin typeface="Calibri" pitchFamily="34" charset="0"/>
              </a:rPr>
              <a:t>of Absence</a:t>
            </a:r>
          </a:p>
          <a:p>
            <a:pPr marL="342900" indent="-342900">
              <a:lnSpc>
                <a:spcPct val="150000"/>
              </a:lnSpc>
              <a:buFont typeface="Wingdings" panose="05000000000000000000" pitchFamily="2" charset="2"/>
              <a:buChar char="§"/>
            </a:pPr>
            <a:r>
              <a:rPr lang="en-US" altLang="en-US" sz="3200" dirty="0" smtClean="0">
                <a:latin typeface="Calibri" pitchFamily="34" charset="0"/>
              </a:rPr>
              <a:t>Affordable </a:t>
            </a:r>
            <a:r>
              <a:rPr lang="en-US" altLang="en-US" sz="3200" dirty="0">
                <a:latin typeface="Calibri" pitchFamily="34" charset="0"/>
              </a:rPr>
              <a:t>Care </a:t>
            </a:r>
            <a:r>
              <a:rPr lang="en-US" altLang="en-US" sz="3200" dirty="0" smtClean="0">
                <a:latin typeface="Calibri" pitchFamily="34" charset="0"/>
              </a:rPr>
              <a:t>Act – OPS </a:t>
            </a:r>
            <a:r>
              <a:rPr lang="en-US" altLang="en-US" sz="3200" dirty="0">
                <a:latin typeface="Calibri" pitchFamily="34" charset="0"/>
              </a:rPr>
              <a:t>Insurance </a:t>
            </a:r>
            <a:r>
              <a:rPr lang="en-US" altLang="en-US" sz="3200" dirty="0" smtClean="0">
                <a:latin typeface="Calibri" pitchFamily="34" charset="0"/>
              </a:rPr>
              <a:t>Coverage</a:t>
            </a:r>
            <a:endParaRPr lang="en-US" altLang="en-US" sz="3200" dirty="0">
              <a:latin typeface="Calibri" pitchFamily="34" charset="0"/>
            </a:endParaRPr>
          </a:p>
          <a:p>
            <a:pPr marL="342900" indent="-342900">
              <a:lnSpc>
                <a:spcPct val="150000"/>
              </a:lnSpc>
              <a:buFont typeface="Wingdings" panose="05000000000000000000" pitchFamily="2" charset="2"/>
              <a:buChar char="§"/>
            </a:pPr>
            <a:r>
              <a:rPr lang="en-US" altLang="en-US" sz="3200" dirty="0" smtClean="0">
                <a:latin typeface="Calibri" pitchFamily="34" charset="0"/>
              </a:rPr>
              <a:t>New </a:t>
            </a:r>
            <a:r>
              <a:rPr lang="en-US" altLang="en-US" sz="3200" dirty="0">
                <a:latin typeface="Calibri" pitchFamily="34" charset="0"/>
              </a:rPr>
              <a:t>Hire FRS Certification Forms</a:t>
            </a:r>
          </a:p>
          <a:p>
            <a:pPr marL="342900" indent="-342900">
              <a:lnSpc>
                <a:spcPct val="150000"/>
              </a:lnSpc>
              <a:buFont typeface="Wingdings" panose="05000000000000000000" pitchFamily="2" charset="2"/>
              <a:buChar char="§"/>
            </a:pPr>
            <a:r>
              <a:rPr lang="en-US" altLang="en-US" sz="3200" dirty="0" smtClean="0">
                <a:latin typeface="Calibri" pitchFamily="34" charset="0"/>
              </a:rPr>
              <a:t>Seminole </a:t>
            </a:r>
            <a:r>
              <a:rPr lang="en-US" altLang="en-US" sz="3200" dirty="0">
                <a:latin typeface="Calibri" pitchFamily="34" charset="0"/>
              </a:rPr>
              <a:t>Savings Discount Program</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758672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457200" y="1143000"/>
            <a:ext cx="8229600" cy="914400"/>
          </a:xfrm>
          <a:prstGeom prst="rect">
            <a:avLst/>
          </a:prstGeom>
        </p:spPr>
        <p:txBody>
          <a:bodyPr>
            <a:noAutofit/>
          </a:bodyPr>
          <a:lstStyle/>
          <a:p>
            <a:r>
              <a:rPr lang="en-US" sz="3600" dirty="0"/>
              <a:t>Domestic Partnership Health Insurance Stipend</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12</a:t>
            </a:fld>
            <a:endParaRPr lang="en-US" dirty="0"/>
          </a:p>
        </p:txBody>
      </p:sp>
      <p:sp>
        <p:nvSpPr>
          <p:cNvPr id="9" name="TextBox 8"/>
          <p:cNvSpPr txBox="1"/>
          <p:nvPr/>
        </p:nvSpPr>
        <p:spPr>
          <a:xfrm>
            <a:off x="381000" y="2363212"/>
            <a:ext cx="8305800" cy="3046988"/>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Summary</a:t>
            </a:r>
            <a:endParaRPr lang="en-US" altLang="en-US" sz="3200" dirty="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Application: </a:t>
            </a:r>
            <a:r>
              <a:rPr lang="en-US" altLang="en-US" sz="3200" dirty="0" smtClean="0">
                <a:latin typeface="Calibri" pitchFamily="34" charset="0"/>
                <a:hlinkClick r:id="rId2"/>
              </a:rPr>
              <a:t>http</a:t>
            </a:r>
            <a:r>
              <a:rPr lang="en-US" altLang="en-US" sz="3200" dirty="0">
                <a:latin typeface="Calibri" pitchFamily="34" charset="0"/>
                <a:hlinkClick r:id="rId2"/>
              </a:rPr>
              <a:t>://</a:t>
            </a:r>
            <a:r>
              <a:rPr lang="en-US" altLang="en-US" sz="3200" dirty="0" smtClean="0">
                <a:latin typeface="Calibri" pitchFamily="34" charset="0"/>
                <a:hlinkClick r:id="rId2"/>
              </a:rPr>
              <a:t>hr.fsu.edu/DPHIS_Program</a:t>
            </a:r>
            <a:endParaRPr lang="en-US" altLang="en-US" sz="3200" dirty="0">
              <a:latin typeface="Calibri" pitchFamily="34" charset="0"/>
            </a:endParaRPr>
          </a:p>
          <a:p>
            <a:pPr marL="914400" lvl="1" indent="-457200">
              <a:buFont typeface="Wingdings" panose="05000000000000000000" pitchFamily="2" charset="2"/>
              <a:buChar char="ü"/>
            </a:pPr>
            <a:r>
              <a:rPr lang="en-US" altLang="en-US" sz="3200" dirty="0">
                <a:latin typeface="Calibri" pitchFamily="34" charset="0"/>
              </a:rPr>
              <a:t>Forms must be complete</a:t>
            </a:r>
          </a:p>
          <a:p>
            <a:pPr marL="914400" lvl="1" indent="-457200">
              <a:buFont typeface="Wingdings" panose="05000000000000000000" pitchFamily="2" charset="2"/>
              <a:buChar char="ü"/>
            </a:pPr>
            <a:r>
              <a:rPr lang="en-US" altLang="en-US" sz="3200" dirty="0">
                <a:latin typeface="Calibri" pitchFamily="34" charset="0"/>
              </a:rPr>
              <a:t>Strict deadlines – will not be </a:t>
            </a:r>
            <a:r>
              <a:rPr lang="en-US" altLang="en-US" sz="3200" dirty="0" smtClean="0">
                <a:latin typeface="Calibri" pitchFamily="34" charset="0"/>
              </a:rPr>
              <a:t>backdated</a:t>
            </a:r>
            <a:endParaRPr lang="en-US" altLang="en-US" sz="3200" dirty="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Kathy </a:t>
            </a:r>
            <a:r>
              <a:rPr lang="en-US" altLang="en-US" sz="3200" dirty="0">
                <a:latin typeface="Calibri" pitchFamily="34" charset="0"/>
              </a:rPr>
              <a:t>Gartley, Benefits</a:t>
            </a:r>
          </a:p>
          <a:p>
            <a:pPr marL="914400" lvl="1" indent="-457200">
              <a:buFont typeface="Wingdings" panose="05000000000000000000" pitchFamily="2" charset="2"/>
              <a:buChar char="ü"/>
            </a:pPr>
            <a:r>
              <a:rPr lang="en-US" altLang="en-US" sz="3200" dirty="0">
                <a:latin typeface="Calibri" pitchFamily="34" charset="0"/>
              </a:rPr>
              <a:t>644-8732 or kgartley@fsu.edu</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602246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457200" y="1143000"/>
            <a:ext cx="8229600" cy="914400"/>
          </a:xfrm>
          <a:prstGeom prst="rect">
            <a:avLst/>
          </a:prstGeom>
        </p:spPr>
        <p:txBody>
          <a:bodyPr>
            <a:normAutofit/>
          </a:bodyPr>
          <a:lstStyle/>
          <a:p>
            <a:r>
              <a:rPr lang="en-US" sz="4200" dirty="0" smtClean="0"/>
              <a:t>Leaves of Absence</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13</a:t>
            </a:fld>
            <a:endParaRPr lang="en-US" dirty="0"/>
          </a:p>
        </p:txBody>
      </p:sp>
      <p:sp>
        <p:nvSpPr>
          <p:cNvPr id="9" name="TextBox 8"/>
          <p:cNvSpPr txBox="1"/>
          <p:nvPr/>
        </p:nvSpPr>
        <p:spPr>
          <a:xfrm>
            <a:off x="381000" y="2057400"/>
            <a:ext cx="8153400" cy="2554545"/>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Notify </a:t>
            </a:r>
            <a:r>
              <a:rPr lang="en-US" altLang="en-US" sz="3200" dirty="0">
                <a:latin typeface="Calibri" pitchFamily="34" charset="0"/>
              </a:rPr>
              <a:t>the Benefits Office if any extended leave is planned</a:t>
            </a:r>
          </a:p>
          <a:p>
            <a:pPr marL="342900" indent="-342900">
              <a:buFont typeface="Wingdings" panose="05000000000000000000" pitchFamily="2" charset="2"/>
              <a:buChar char="§"/>
            </a:pPr>
            <a:endParaRPr lang="en-US" altLang="en-US" sz="3200" dirty="0" smtClean="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Benefits Office</a:t>
            </a:r>
            <a:endParaRPr lang="en-US" altLang="en-US" sz="3200" dirty="0">
              <a:latin typeface="Calibri" pitchFamily="34" charset="0"/>
            </a:endParaRPr>
          </a:p>
          <a:p>
            <a:pPr marL="914400" lvl="1" indent="-457200">
              <a:buFont typeface="Wingdings" panose="05000000000000000000" pitchFamily="2" charset="2"/>
              <a:buChar char="ü"/>
            </a:pPr>
            <a:r>
              <a:rPr lang="en-US" altLang="en-US" sz="3200" dirty="0">
                <a:latin typeface="Calibri" pitchFamily="34" charset="0"/>
              </a:rPr>
              <a:t>644-4015 or benefits@fsu.edu</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9731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Autofit/>
          </a:bodyPr>
          <a:lstStyle/>
          <a:p>
            <a:r>
              <a:rPr lang="en-US" sz="3600" dirty="0" smtClean="0"/>
              <a:t>Affordable Care Act – OPS Insurance Coverage</a:t>
            </a:r>
            <a:endParaRPr lang="en-US" sz="3600"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14</a:t>
            </a:fld>
            <a:endParaRPr lang="en-US" dirty="0"/>
          </a:p>
        </p:txBody>
      </p:sp>
      <p:sp>
        <p:nvSpPr>
          <p:cNvPr id="9" name="TextBox 8"/>
          <p:cNvSpPr txBox="1"/>
          <p:nvPr/>
        </p:nvSpPr>
        <p:spPr>
          <a:xfrm>
            <a:off x="228600" y="2377857"/>
            <a:ext cx="8686800" cy="3108543"/>
          </a:xfrm>
          <a:prstGeom prst="rect">
            <a:avLst/>
          </a:prstGeom>
          <a:noFill/>
        </p:spPr>
        <p:txBody>
          <a:bodyPr wrap="square" rtlCol="0">
            <a:spAutoFit/>
          </a:bodyPr>
          <a:lstStyle/>
          <a:p>
            <a:pPr marL="342900" indent="-342900">
              <a:buFont typeface="Wingdings" panose="05000000000000000000" pitchFamily="2" charset="2"/>
              <a:buChar char="§"/>
            </a:pPr>
            <a:r>
              <a:rPr lang="en-US" altLang="en-US" sz="2800" dirty="0" smtClean="0">
                <a:latin typeface="Calibri" pitchFamily="34" charset="0"/>
              </a:rPr>
              <a:t>Information: </a:t>
            </a:r>
            <a:r>
              <a:rPr lang="en-US" altLang="en-US" sz="2800" dirty="0" smtClean="0">
                <a:latin typeface="Calibri" pitchFamily="34" charset="0"/>
                <a:hlinkClick r:id="rId2"/>
              </a:rPr>
              <a:t>http</a:t>
            </a:r>
            <a:r>
              <a:rPr lang="en-US" altLang="en-US" sz="2800" dirty="0">
                <a:latin typeface="Calibri" pitchFamily="34" charset="0"/>
                <a:hlinkClick r:id="rId2"/>
              </a:rPr>
              <a:t>://hr.fsu.edu/?</a:t>
            </a:r>
            <a:r>
              <a:rPr lang="en-US" altLang="en-US" sz="2800" dirty="0" smtClean="0">
                <a:latin typeface="Calibri" pitchFamily="34" charset="0"/>
                <a:hlinkClick r:id="rId2"/>
              </a:rPr>
              <a:t>page=AffordableCareAct</a:t>
            </a:r>
            <a:endParaRPr lang="en-US" altLang="en-US" sz="2800" dirty="0">
              <a:latin typeface="Calibri" pitchFamily="34" charset="0"/>
            </a:endParaRPr>
          </a:p>
          <a:p>
            <a:pPr marL="342900" indent="-342900">
              <a:buFont typeface="Wingdings" panose="05000000000000000000" pitchFamily="2" charset="2"/>
              <a:buChar char="§"/>
            </a:pPr>
            <a:r>
              <a:rPr lang="en-US" altLang="en-US" sz="2800" dirty="0" smtClean="0">
                <a:latin typeface="Calibri" pitchFamily="34" charset="0"/>
              </a:rPr>
              <a:t>Temporary </a:t>
            </a:r>
            <a:r>
              <a:rPr lang="en-US" altLang="en-US" sz="2800" dirty="0">
                <a:latin typeface="Calibri" pitchFamily="34" charset="0"/>
              </a:rPr>
              <a:t>Social Security Numbers not accepted </a:t>
            </a:r>
          </a:p>
          <a:p>
            <a:pPr marL="342900" indent="-342900">
              <a:buFont typeface="Wingdings" panose="05000000000000000000" pitchFamily="2" charset="2"/>
              <a:buChar char="§"/>
            </a:pPr>
            <a:r>
              <a:rPr lang="en-US" altLang="en-US" sz="2800" dirty="0" smtClean="0">
                <a:latin typeface="Calibri" pitchFamily="34" charset="0"/>
              </a:rPr>
              <a:t>Process </a:t>
            </a:r>
            <a:r>
              <a:rPr lang="en-US" altLang="en-US" sz="2800" dirty="0">
                <a:latin typeface="Calibri" pitchFamily="34" charset="0"/>
              </a:rPr>
              <a:t>OPS terminations in a timely manner</a:t>
            </a:r>
          </a:p>
          <a:p>
            <a:pPr marL="342900" indent="-342900">
              <a:buFont typeface="Wingdings" panose="05000000000000000000" pitchFamily="2" charset="2"/>
              <a:buChar char="§"/>
            </a:pPr>
            <a:r>
              <a:rPr lang="en-US" altLang="en-US" sz="2800" dirty="0" smtClean="0">
                <a:latin typeface="Calibri" pitchFamily="34" charset="0"/>
              </a:rPr>
              <a:t>Change </a:t>
            </a:r>
            <a:r>
              <a:rPr lang="en-US" altLang="en-US" sz="2800" dirty="0">
                <a:latin typeface="Calibri" pitchFamily="34" charset="0"/>
              </a:rPr>
              <a:t>in hours: do not assume the employee will become eligible/ineligible for coverage!</a:t>
            </a:r>
          </a:p>
          <a:p>
            <a:pPr marL="342900" indent="-342900">
              <a:buFont typeface="Wingdings" panose="05000000000000000000" pitchFamily="2" charset="2"/>
              <a:buChar char="§"/>
            </a:pPr>
            <a:r>
              <a:rPr lang="en-US" altLang="en-US" sz="2800" dirty="0" smtClean="0">
                <a:latin typeface="Calibri" pitchFamily="34" charset="0"/>
              </a:rPr>
              <a:t>Benefits Office (Insurance Section)</a:t>
            </a:r>
            <a:endParaRPr lang="en-US" altLang="en-US" sz="2800" dirty="0">
              <a:latin typeface="Calibri" pitchFamily="34" charset="0"/>
            </a:endParaRPr>
          </a:p>
          <a:p>
            <a:pPr marL="914400" lvl="1" indent="-457200">
              <a:buFont typeface="Wingdings" panose="05000000000000000000" pitchFamily="2" charset="2"/>
              <a:buChar char="ü"/>
            </a:pPr>
            <a:r>
              <a:rPr lang="en-US" altLang="en-US" sz="2800" dirty="0">
                <a:latin typeface="Calibri" pitchFamily="34" charset="0"/>
              </a:rPr>
              <a:t>644-4015 or </a:t>
            </a:r>
            <a:r>
              <a:rPr lang="en-US" altLang="en-US" sz="2800" dirty="0" smtClean="0">
                <a:latin typeface="Calibri" pitchFamily="34" charset="0"/>
              </a:rPr>
              <a:t>insurance@fsu.edu</a:t>
            </a:r>
            <a:endParaRPr lang="en-US" altLang="en-US" sz="2800" dirty="0">
              <a:latin typeface="Calibri" pitchFamily="34" charset="0"/>
            </a:endParaRP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1032607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New Hire FRS Certification Forms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15</a:t>
            </a:fld>
            <a:endParaRPr lang="en-US" dirty="0"/>
          </a:p>
        </p:txBody>
      </p:sp>
      <p:sp>
        <p:nvSpPr>
          <p:cNvPr id="9" name="TextBox 8"/>
          <p:cNvSpPr txBox="1"/>
          <p:nvPr/>
        </p:nvSpPr>
        <p:spPr>
          <a:xfrm>
            <a:off x="228600" y="2057400"/>
            <a:ext cx="8686800" cy="4031873"/>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Name </a:t>
            </a:r>
            <a:r>
              <a:rPr lang="en-US" altLang="en-US" sz="3200" dirty="0">
                <a:latin typeface="Calibri" pitchFamily="34" charset="0"/>
              </a:rPr>
              <a:t>and SSN – as clearly as possible</a:t>
            </a:r>
          </a:p>
          <a:p>
            <a:pPr marL="342900" indent="-342900">
              <a:buFont typeface="Wingdings" panose="05000000000000000000" pitchFamily="2" charset="2"/>
              <a:buChar char="§"/>
            </a:pPr>
            <a:r>
              <a:rPr lang="en-US" altLang="en-US" sz="3200" dirty="0" smtClean="0">
                <a:latin typeface="Calibri" pitchFamily="34" charset="0"/>
              </a:rPr>
              <a:t>Must </a:t>
            </a:r>
            <a:r>
              <a:rPr lang="en-US" altLang="en-US" sz="3200" dirty="0">
                <a:latin typeface="Calibri" pitchFamily="34" charset="0"/>
              </a:rPr>
              <a:t>be signed by the employee</a:t>
            </a:r>
          </a:p>
          <a:p>
            <a:pPr marL="342900" indent="-342900">
              <a:buFont typeface="Wingdings" panose="05000000000000000000" pitchFamily="2" charset="2"/>
              <a:buChar char="§"/>
            </a:pPr>
            <a:r>
              <a:rPr lang="en-US" altLang="en-US" sz="3200" dirty="0" smtClean="0">
                <a:latin typeface="Calibri" pitchFamily="34" charset="0"/>
              </a:rPr>
              <a:t>“</a:t>
            </a:r>
            <a:r>
              <a:rPr lang="en-US" altLang="en-US" sz="3200" dirty="0">
                <a:latin typeface="Calibri" pitchFamily="34" charset="0"/>
              </a:rPr>
              <a:t>State of Florida administered retirement plan</a:t>
            </a:r>
            <a:r>
              <a:rPr lang="en-US" altLang="en-US" sz="3200" dirty="0" smtClean="0">
                <a:latin typeface="Calibri" pitchFamily="34" charset="0"/>
              </a:rPr>
              <a:t>”</a:t>
            </a:r>
          </a:p>
          <a:p>
            <a:pPr marL="914400" lvl="1" indent="-457200">
              <a:buFont typeface="Wingdings" panose="05000000000000000000" pitchFamily="2" charset="2"/>
              <a:buChar char="ü"/>
            </a:pPr>
            <a:r>
              <a:rPr lang="en-US" altLang="en-US" sz="3200" dirty="0">
                <a:latin typeface="Calibri" pitchFamily="34" charset="0"/>
              </a:rPr>
              <a:t>Includes Pension Plan, Investment Plan, SUSORP, SCCORP*, SMSOAP*</a:t>
            </a:r>
          </a:p>
          <a:p>
            <a:pPr marL="914400" lvl="1" indent="-457200">
              <a:buFont typeface="Wingdings" panose="05000000000000000000" pitchFamily="2" charset="2"/>
              <a:buChar char="ü"/>
            </a:pPr>
            <a:r>
              <a:rPr lang="en-US" altLang="en-US" sz="3200" dirty="0">
                <a:latin typeface="Calibri" pitchFamily="34" charset="0"/>
              </a:rPr>
              <a:t>Does not include Bencor (OPS)</a:t>
            </a:r>
          </a:p>
          <a:p>
            <a:pPr marL="342900" indent="-342900">
              <a:buFont typeface="Wingdings" panose="05000000000000000000" pitchFamily="2" charset="2"/>
              <a:buChar char="§"/>
            </a:pPr>
            <a:r>
              <a:rPr lang="en-US" altLang="en-US" sz="3200" dirty="0" smtClean="0">
                <a:latin typeface="Calibri" pitchFamily="34" charset="0"/>
              </a:rPr>
              <a:t>Leasa Howard, Benefits</a:t>
            </a:r>
          </a:p>
          <a:p>
            <a:pPr marL="914400" lvl="1" indent="-457200">
              <a:buFont typeface="Wingdings" panose="05000000000000000000" pitchFamily="2" charset="2"/>
              <a:buChar char="ü"/>
            </a:pPr>
            <a:r>
              <a:rPr lang="en-US" altLang="en-US" sz="3200" dirty="0">
                <a:latin typeface="Calibri" pitchFamily="34" charset="0"/>
              </a:rPr>
              <a:t>644-4016 or lhoward@fsu.edu</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1997092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Seminole Savings Discount Program</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16</a:t>
            </a:fld>
            <a:endParaRPr lang="en-US" dirty="0"/>
          </a:p>
        </p:txBody>
      </p:sp>
      <p:sp>
        <p:nvSpPr>
          <p:cNvPr id="9" name="TextBox 8"/>
          <p:cNvSpPr txBox="1"/>
          <p:nvPr/>
        </p:nvSpPr>
        <p:spPr>
          <a:xfrm>
            <a:off x="381000" y="2057400"/>
            <a:ext cx="8382000" cy="3539430"/>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Information: </a:t>
            </a:r>
            <a:r>
              <a:rPr lang="en-US" altLang="en-US" sz="3200" dirty="0" smtClean="0">
                <a:latin typeface="Calibri" pitchFamily="34" charset="0"/>
                <a:hlinkClick r:id="rId2"/>
              </a:rPr>
              <a:t>http</a:t>
            </a:r>
            <a:r>
              <a:rPr lang="en-US" altLang="en-US" sz="3200" dirty="0">
                <a:latin typeface="Calibri" pitchFamily="34" charset="0"/>
                <a:hlinkClick r:id="rId2"/>
              </a:rPr>
              <a:t>://</a:t>
            </a:r>
            <a:r>
              <a:rPr lang="en-US" altLang="en-US" sz="3200" dirty="0" smtClean="0">
                <a:latin typeface="Calibri" pitchFamily="34" charset="0"/>
                <a:hlinkClick r:id="rId2"/>
              </a:rPr>
              <a:t>hr.fsu.edu/SeminoleSavings</a:t>
            </a:r>
            <a:endParaRPr lang="en-US" altLang="en-US" sz="3200" dirty="0">
              <a:latin typeface="Calibri" pitchFamily="34" charset="0"/>
            </a:endParaRPr>
          </a:p>
          <a:p>
            <a:pPr marL="342900" indent="-342900">
              <a:buFont typeface="Wingdings" panose="05000000000000000000" pitchFamily="2" charset="2"/>
              <a:buChar char="§"/>
            </a:pPr>
            <a:endParaRPr lang="en-US" altLang="en-US" sz="3200" dirty="0" smtClean="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Minimum </a:t>
            </a:r>
            <a:r>
              <a:rPr lang="en-US" altLang="en-US" sz="3200" dirty="0">
                <a:latin typeface="Calibri" pitchFamily="34" charset="0"/>
              </a:rPr>
              <a:t>10% discount on products and services; show FSUCard (in most cases)</a:t>
            </a:r>
          </a:p>
          <a:p>
            <a:pPr marL="342900" indent="-342900">
              <a:buFont typeface="Wingdings" panose="05000000000000000000" pitchFamily="2" charset="2"/>
              <a:buChar char="§"/>
            </a:pPr>
            <a:endParaRPr lang="en-US" altLang="en-US" sz="3200" dirty="0" smtClean="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David </a:t>
            </a:r>
            <a:r>
              <a:rPr lang="en-US" altLang="en-US" sz="3200" dirty="0">
                <a:latin typeface="Calibri" pitchFamily="34" charset="0"/>
              </a:rPr>
              <a:t>DeSue, </a:t>
            </a:r>
            <a:r>
              <a:rPr lang="en-US" altLang="en-US" sz="3200" dirty="0" smtClean="0">
                <a:latin typeface="Calibri" pitchFamily="34" charset="0"/>
              </a:rPr>
              <a:t>Benefits</a:t>
            </a:r>
            <a:endParaRPr lang="en-US" altLang="en-US" sz="3200" dirty="0">
              <a:latin typeface="Calibri" pitchFamily="34" charset="0"/>
            </a:endParaRPr>
          </a:p>
          <a:p>
            <a:pPr marL="914400" lvl="1" indent="-457200">
              <a:buFont typeface="Wingdings" panose="05000000000000000000" pitchFamily="2" charset="2"/>
              <a:buChar char="ü"/>
            </a:pPr>
            <a:r>
              <a:rPr lang="en-US" altLang="en-US" sz="3200" dirty="0">
                <a:latin typeface="Calibri" pitchFamily="34" charset="0"/>
              </a:rPr>
              <a:t>644-5726 or ddesue@fsu.edu</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143929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2644775"/>
            <a:ext cx="7772400" cy="1089025"/>
          </a:xfrm>
          <a:prstGeom prst="rect">
            <a:avLst/>
          </a:prstGeom>
        </p:spPr>
        <p:txBody>
          <a:bodyPr>
            <a:normAutofit/>
          </a:bodyPr>
          <a:lstStyle/>
          <a:p>
            <a:r>
              <a:rPr lang="en-US" sz="6000" b="1" dirty="0" smtClean="0"/>
              <a:t>DOOR PRIZE</a:t>
            </a:r>
            <a:endParaRPr lang="en-US" sz="6000" b="1"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17</a:t>
            </a:fld>
            <a:endParaRPr lang="en-US" dirty="0"/>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004723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rmAutofit/>
          </a:bodyPr>
          <a:lstStyle/>
          <a:p>
            <a:r>
              <a:rPr lang="en-US" sz="4000" dirty="0" smtClean="0"/>
              <a:t>Employee Data Management Reminders</a:t>
            </a:r>
            <a:endParaRPr lang="en-US" sz="4000" dirty="0"/>
          </a:p>
        </p:txBody>
      </p:sp>
      <p:sp>
        <p:nvSpPr>
          <p:cNvPr id="5" name="Subtitle 4"/>
          <p:cNvSpPr>
            <a:spLocks noGrp="1"/>
          </p:cNvSpPr>
          <p:nvPr>
            <p:ph type="subTitle" idx="4294967295"/>
          </p:nvPr>
        </p:nvSpPr>
        <p:spPr>
          <a:xfrm>
            <a:off x="609600" y="3124200"/>
            <a:ext cx="7924800" cy="1524000"/>
          </a:xfrm>
          <a:prstGeom prst="rect">
            <a:avLst/>
          </a:prstGeom>
        </p:spPr>
        <p:txBody>
          <a:bodyPr>
            <a:normAutofit/>
          </a:bodyPr>
          <a:lstStyle/>
          <a:p>
            <a:pPr marL="0" indent="0" algn="ctr">
              <a:buNone/>
            </a:pPr>
            <a:r>
              <a:rPr lang="en-US" dirty="0" smtClean="0">
                <a:solidFill>
                  <a:srgbClr val="480000"/>
                </a:solidFill>
              </a:rPr>
              <a:t>Andrew Kapec</a:t>
            </a:r>
          </a:p>
          <a:p>
            <a:pPr marL="0" indent="0" algn="ctr">
              <a:buNone/>
            </a:pPr>
            <a:r>
              <a:rPr lang="en-US" dirty="0" smtClean="0">
                <a:solidFill>
                  <a:srgbClr val="480000"/>
                </a:solidFill>
              </a:rPr>
              <a:t>HR Specialist, Employee Data Management</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18</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97773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19</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Appointments</a:t>
            </a:r>
            <a:endParaRPr lang="en-US" dirty="0"/>
          </a:p>
        </p:txBody>
      </p:sp>
      <p:sp>
        <p:nvSpPr>
          <p:cNvPr id="6" name="TextBox 5"/>
          <p:cNvSpPr txBox="1"/>
          <p:nvPr/>
        </p:nvSpPr>
        <p:spPr>
          <a:xfrm>
            <a:off x="533400" y="1943993"/>
            <a:ext cx="7772400" cy="3477875"/>
          </a:xfrm>
          <a:prstGeom prst="rect">
            <a:avLst/>
          </a:prstGeom>
          <a:noFill/>
        </p:spPr>
        <p:txBody>
          <a:bodyPr wrap="square" rtlCol="0">
            <a:spAutoFit/>
          </a:bodyPr>
          <a:lstStyle/>
          <a:p>
            <a:pPr marL="342900" indent="-342900">
              <a:buFont typeface="Wingdings" panose="05000000000000000000" pitchFamily="2" charset="2"/>
              <a:buChar char="§"/>
            </a:pPr>
            <a:r>
              <a:rPr lang="en-US" altLang="en-US" sz="2800" dirty="0" smtClean="0">
                <a:latin typeface="Calibri" pitchFamily="34" charset="0"/>
              </a:rPr>
              <a:t>Paperwork</a:t>
            </a:r>
          </a:p>
          <a:p>
            <a:pPr marL="914400" lvl="1" indent="-457200">
              <a:buFont typeface="Wingdings" panose="05000000000000000000" pitchFamily="2" charset="2"/>
              <a:buChar char="ü"/>
            </a:pPr>
            <a:r>
              <a:rPr lang="en-US" altLang="en-US" sz="2400" dirty="0" smtClean="0">
                <a:solidFill>
                  <a:srgbClr val="FF0000"/>
                </a:solidFill>
                <a:latin typeface="Calibri" pitchFamily="34" charset="0"/>
              </a:rPr>
              <a:t>Only completed appointment paperwork can be processed</a:t>
            </a:r>
            <a:endParaRPr lang="en-US" altLang="en-US" sz="2400" dirty="0">
              <a:solidFill>
                <a:srgbClr val="FF0000"/>
              </a:solidFill>
              <a:latin typeface="Calibri" pitchFamily="34" charset="0"/>
            </a:endParaRPr>
          </a:p>
          <a:p>
            <a:pPr marL="1371600" lvl="2" indent="-457200">
              <a:buFont typeface="Arial" panose="020B0604020202020204" pitchFamily="34" charset="0"/>
              <a:buChar char="•"/>
            </a:pPr>
            <a:r>
              <a:rPr lang="en-US" altLang="en-US" sz="2000" dirty="0" smtClean="0">
                <a:latin typeface="Calibri" pitchFamily="34" charset="0"/>
              </a:rPr>
              <a:t>Department’s </a:t>
            </a:r>
            <a:r>
              <a:rPr lang="en-US" altLang="en-US" sz="2000" dirty="0">
                <a:latin typeface="Calibri" pitchFamily="34" charset="0"/>
              </a:rPr>
              <a:t>responsibility to ensure proper paperwork completion</a:t>
            </a:r>
          </a:p>
          <a:p>
            <a:pPr marL="1371600" lvl="2" indent="-457200">
              <a:buFont typeface="Arial" panose="020B0604020202020204" pitchFamily="34" charset="0"/>
              <a:buChar char="•"/>
            </a:pPr>
            <a:r>
              <a:rPr lang="en-US" altLang="en-US" sz="2000" dirty="0" smtClean="0">
                <a:latin typeface="Calibri" pitchFamily="34" charset="0"/>
              </a:rPr>
              <a:t>If incomplete, email will be sent to Dept requesting missing material and it will become the Dept’s responsibility to respond and ensure completion for processing</a:t>
            </a:r>
          </a:p>
          <a:p>
            <a:pPr marL="914400" lvl="1" indent="-457200">
              <a:buFont typeface="Wingdings" panose="05000000000000000000" pitchFamily="2" charset="2"/>
              <a:buChar char="ü"/>
            </a:pPr>
            <a:r>
              <a:rPr lang="en-US" altLang="en-US" sz="2400" dirty="0" smtClean="0">
                <a:latin typeface="Calibri" pitchFamily="34" charset="0"/>
              </a:rPr>
              <a:t>Use </a:t>
            </a:r>
            <a:r>
              <a:rPr lang="en-US" altLang="en-US" sz="2400" dirty="0">
                <a:latin typeface="Calibri" pitchFamily="34" charset="0"/>
              </a:rPr>
              <a:t>Cover Sheets when sending </a:t>
            </a:r>
            <a:r>
              <a:rPr lang="en-US" altLang="en-US" sz="2400" dirty="0" smtClean="0">
                <a:latin typeface="Calibri" pitchFamily="34" charset="0"/>
              </a:rPr>
              <a:t>paperwork </a:t>
            </a:r>
            <a:r>
              <a:rPr lang="en-US" altLang="en-US" sz="2400" dirty="0">
                <a:latin typeface="Calibri" pitchFamily="34" charset="0"/>
              </a:rPr>
              <a:t>to </a:t>
            </a:r>
            <a:r>
              <a:rPr lang="en-US" altLang="en-US" sz="2400" dirty="0" smtClean="0">
                <a:latin typeface="Calibri" pitchFamily="34" charset="0"/>
              </a:rPr>
              <a:t>HR</a:t>
            </a:r>
          </a:p>
          <a:p>
            <a:pPr marL="1371600" lvl="2" indent="-457200">
              <a:buFont typeface="Wingdings" panose="05000000000000000000" pitchFamily="2" charset="2"/>
              <a:buChar char="ü"/>
            </a:pPr>
            <a:r>
              <a:rPr lang="en-US" altLang="en-US" sz="2000" dirty="0">
                <a:latin typeface="Calibri" pitchFamily="34" charset="0"/>
              </a:rPr>
              <a:t>Use checklist on </a:t>
            </a:r>
            <a:r>
              <a:rPr lang="en-US" altLang="en-US" sz="2000" u="sng" dirty="0">
                <a:solidFill>
                  <a:srgbClr val="0000FF"/>
                </a:solidFill>
                <a:latin typeface="Calibri" pitchFamily="34" charset="0"/>
                <a:hlinkClick r:id="rId3"/>
              </a:rPr>
              <a:t>EDM Cover </a:t>
            </a:r>
            <a:r>
              <a:rPr lang="en-US" altLang="en-US" sz="2000" u="sng" dirty="0" smtClean="0">
                <a:solidFill>
                  <a:srgbClr val="0000FF"/>
                </a:solidFill>
                <a:latin typeface="Calibri" pitchFamily="34" charset="0"/>
                <a:hlinkClick r:id="rId3"/>
              </a:rPr>
              <a:t>Sheet</a:t>
            </a:r>
            <a:endParaRPr lang="en-US" altLang="en-US" sz="2000" u="sng" dirty="0">
              <a:solidFill>
                <a:srgbClr val="0000FF"/>
              </a:solidFill>
              <a:latin typeface="Calibri" pitchFamily="34" charset="0"/>
            </a:endParaRPr>
          </a:p>
        </p:txBody>
      </p:sp>
    </p:spTree>
    <p:extLst>
      <p:ext uri="{BB962C8B-B14F-4D97-AF65-F5344CB8AC3E}">
        <p14:creationId xmlns:p14="http://schemas.microsoft.com/office/powerpoint/2010/main" val="4100012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010400" y="6479020"/>
            <a:ext cx="2133600" cy="365125"/>
          </a:xfrm>
        </p:spPr>
        <p:txBody>
          <a:bodyPr/>
          <a:lstStyle/>
          <a:p>
            <a:fld id="{B808CAB8-6123-4F46-A4F1-91E8380FDB49}" type="slidenum">
              <a:rPr lang="en-US" smtClean="0"/>
              <a:t>2</a:t>
            </a:fld>
            <a:endParaRPr lang="en-US" dirty="0"/>
          </a:p>
        </p:txBody>
      </p:sp>
      <p:sp useBgFill="1">
        <p:nvSpPr>
          <p:cNvPr id="6" name="Title 1"/>
          <p:cNvSpPr txBox="1">
            <a:spLocks/>
          </p:cNvSpPr>
          <p:nvPr/>
        </p:nvSpPr>
        <p:spPr bwMode="auto">
          <a:xfrm>
            <a:off x="609600" y="2819400"/>
            <a:ext cx="8001000" cy="25908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480000"/>
                </a:solidFill>
                <a:latin typeface="+mn-lt"/>
              </a:rPr>
              <a:t>Renisha Gibbs</a:t>
            </a:r>
          </a:p>
          <a:p>
            <a:endParaRPr lang="en-US" sz="3600" dirty="0">
              <a:solidFill>
                <a:srgbClr val="480000"/>
              </a:solidFill>
              <a:latin typeface="+mn-lt"/>
            </a:endParaRPr>
          </a:p>
          <a:p>
            <a:r>
              <a:rPr lang="en-US" sz="3600" dirty="0">
                <a:latin typeface="+mn-lt"/>
              </a:rPr>
              <a:t>Assistant Vice President </a:t>
            </a:r>
            <a:r>
              <a:rPr lang="en-US" sz="3600" dirty="0" smtClean="0">
                <a:latin typeface="+mn-lt"/>
              </a:rPr>
              <a:t>for Human Resources &amp; Finance and Administration Chief of Staff</a:t>
            </a:r>
            <a:endParaRPr lang="en-US" sz="3600" dirty="0">
              <a:latin typeface="+mn-lt"/>
            </a:endParaRPr>
          </a:p>
        </p:txBody>
      </p:sp>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10" name="Title 3"/>
          <p:cNvSpPr txBox="1">
            <a:spLocks/>
          </p:cNvSpPr>
          <p:nvPr/>
        </p:nvSpPr>
        <p:spPr>
          <a:xfrm>
            <a:off x="685800" y="1371600"/>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Welcome and Introduction</a:t>
            </a:r>
            <a:endParaRPr lang="en-US" dirty="0"/>
          </a:p>
        </p:txBody>
      </p:sp>
    </p:spTree>
    <p:extLst>
      <p:ext uri="{BB962C8B-B14F-4D97-AF65-F5344CB8AC3E}">
        <p14:creationId xmlns:p14="http://schemas.microsoft.com/office/powerpoint/2010/main" val="4276391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20</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Appointments (cont.)</a:t>
            </a:r>
            <a:endParaRPr lang="en-US" dirty="0"/>
          </a:p>
        </p:txBody>
      </p:sp>
      <p:sp>
        <p:nvSpPr>
          <p:cNvPr id="5" name="TextBox 4"/>
          <p:cNvSpPr txBox="1"/>
          <p:nvPr/>
        </p:nvSpPr>
        <p:spPr>
          <a:xfrm>
            <a:off x="381000" y="2057400"/>
            <a:ext cx="8534400" cy="3600986"/>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a:latin typeface="Calibri" pitchFamily="34" charset="0"/>
              </a:rPr>
              <a:t>eRecruits for rehires or additional appointments</a:t>
            </a:r>
          </a:p>
          <a:p>
            <a:pPr marL="914400" lvl="1" indent="-457200">
              <a:buFont typeface="Wingdings" panose="05000000000000000000" pitchFamily="2" charset="2"/>
              <a:buChar char="ü"/>
            </a:pPr>
            <a:r>
              <a:rPr lang="en-US" altLang="en-US" sz="2800" dirty="0">
                <a:latin typeface="Calibri" pitchFamily="34" charset="0"/>
              </a:rPr>
              <a:t>Enter Employee ID and appointment info in Comments Section of Job Offer</a:t>
            </a:r>
          </a:p>
          <a:p>
            <a:pPr marL="914400" lvl="1" indent="-457200">
              <a:buFont typeface="Wingdings" panose="05000000000000000000" pitchFamily="2" charset="2"/>
              <a:buChar char="ü"/>
            </a:pPr>
            <a:r>
              <a:rPr lang="en-US" altLang="en-US" sz="2800" dirty="0">
                <a:latin typeface="Calibri" pitchFamily="34" charset="0"/>
              </a:rPr>
              <a:t>Will be viewed as a new hire, unless otherwise noted in Comments Section, as New Hire Packet will be </a:t>
            </a:r>
            <a:r>
              <a:rPr lang="en-US" altLang="en-US" sz="2800" dirty="0" smtClean="0">
                <a:latin typeface="Calibri" pitchFamily="34" charset="0"/>
              </a:rPr>
              <a:t>requested</a:t>
            </a:r>
            <a:endParaRPr lang="en-US" altLang="en-US" sz="2800" dirty="0">
              <a:latin typeface="Calibri" pitchFamily="34" charset="0"/>
            </a:endParaRPr>
          </a:p>
          <a:p>
            <a:pPr marL="914400" lvl="1" indent="-457200">
              <a:buFont typeface="Wingdings" panose="05000000000000000000" pitchFamily="2" charset="2"/>
              <a:buChar char="ü"/>
            </a:pPr>
            <a:r>
              <a:rPr lang="en-US" altLang="en-US" sz="2800" dirty="0">
                <a:latin typeface="Calibri" pitchFamily="34" charset="0"/>
              </a:rPr>
              <a:t>Appointment information not known by Job Offer </a:t>
            </a:r>
            <a:r>
              <a:rPr lang="en-US" altLang="en-US" sz="2800" dirty="0" smtClean="0">
                <a:latin typeface="Calibri" pitchFamily="34" charset="0"/>
              </a:rPr>
              <a:t>alone</a:t>
            </a:r>
            <a:endParaRPr lang="en-US" altLang="en-US" sz="2800" dirty="0">
              <a:latin typeface="Calibri" pitchFamily="34" charset="0"/>
            </a:endParaRPr>
          </a:p>
        </p:txBody>
      </p:sp>
    </p:spTree>
    <p:extLst>
      <p:ext uri="{BB962C8B-B14F-4D97-AF65-F5344CB8AC3E}">
        <p14:creationId xmlns:p14="http://schemas.microsoft.com/office/powerpoint/2010/main" val="2968062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21</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Dual Compensation Form</a:t>
            </a:r>
            <a:endParaRPr lang="en-US" dirty="0"/>
          </a:p>
        </p:txBody>
      </p:sp>
      <p:sp>
        <p:nvSpPr>
          <p:cNvPr id="6" name="TextBox 5"/>
          <p:cNvSpPr txBox="1"/>
          <p:nvPr/>
        </p:nvSpPr>
        <p:spPr>
          <a:xfrm>
            <a:off x="228600" y="1828800"/>
            <a:ext cx="8686800" cy="4339650"/>
          </a:xfrm>
          <a:prstGeom prst="rect">
            <a:avLst/>
          </a:prstGeom>
          <a:noFill/>
        </p:spPr>
        <p:txBody>
          <a:bodyPr wrap="square" rtlCol="0">
            <a:spAutoFit/>
          </a:bodyPr>
          <a:lstStyle/>
          <a:p>
            <a:pPr marL="342900" indent="-342900">
              <a:buFont typeface="Wingdings" panose="05000000000000000000" pitchFamily="2" charset="2"/>
              <a:buChar char="§"/>
            </a:pPr>
            <a:r>
              <a:rPr lang="en-US" altLang="en-US" sz="2400" dirty="0" smtClean="0">
                <a:latin typeface="Calibri" pitchFamily="34" charset="0"/>
              </a:rPr>
              <a:t>Process change due to Affordable Care Act</a:t>
            </a:r>
          </a:p>
          <a:p>
            <a:pPr marL="342900" indent="-342900">
              <a:buFont typeface="Wingdings" panose="05000000000000000000" pitchFamily="2" charset="2"/>
              <a:buChar char="§"/>
            </a:pPr>
            <a:r>
              <a:rPr lang="en-US" altLang="en-US" sz="2400" dirty="0" smtClean="0">
                <a:latin typeface="Calibri" pitchFamily="34" charset="0"/>
              </a:rPr>
              <a:t>Required </a:t>
            </a:r>
            <a:r>
              <a:rPr lang="en-US" altLang="en-US" sz="2400" dirty="0">
                <a:latin typeface="Calibri" pitchFamily="34" charset="0"/>
              </a:rPr>
              <a:t>for all employees who have more than one active appointment in more than one department</a:t>
            </a:r>
          </a:p>
          <a:p>
            <a:pPr marL="914400" lvl="1" indent="-457200">
              <a:buFont typeface="Wingdings" panose="05000000000000000000" pitchFamily="2" charset="2"/>
              <a:buChar char="ü"/>
            </a:pPr>
            <a:r>
              <a:rPr lang="en-US" altLang="en-US" sz="2000" dirty="0">
                <a:latin typeface="Calibri" pitchFamily="34" charset="0"/>
              </a:rPr>
              <a:t>Excludes SFG or any non-compensated records</a:t>
            </a:r>
          </a:p>
          <a:p>
            <a:pPr marL="342900" indent="-342900">
              <a:buFont typeface="Wingdings" panose="05000000000000000000" pitchFamily="2" charset="2"/>
              <a:buChar char="§"/>
            </a:pPr>
            <a:r>
              <a:rPr lang="en-US" altLang="en-US" sz="2400" dirty="0" smtClean="0">
                <a:latin typeface="Calibri" pitchFamily="34" charset="0"/>
              </a:rPr>
              <a:t>Ensure </a:t>
            </a:r>
            <a:r>
              <a:rPr lang="en-US" altLang="en-US" sz="2400" dirty="0">
                <a:latin typeface="Calibri" pitchFamily="34" charset="0"/>
              </a:rPr>
              <a:t>proper completion including: FTE, Daily Schedule, Days Schedules, and Period of </a:t>
            </a:r>
            <a:r>
              <a:rPr lang="en-US" altLang="en-US" sz="2400" dirty="0" smtClean="0">
                <a:latin typeface="Calibri" pitchFamily="34" charset="0"/>
              </a:rPr>
              <a:t>Employment</a:t>
            </a:r>
          </a:p>
          <a:p>
            <a:pPr marL="914400" lvl="1" indent="-457200">
              <a:buFont typeface="Wingdings" panose="05000000000000000000" pitchFamily="2" charset="2"/>
              <a:buChar char="ü"/>
            </a:pPr>
            <a:r>
              <a:rPr lang="en-US" altLang="en-US" sz="2000" dirty="0">
                <a:latin typeface="Calibri" pitchFamily="34" charset="0"/>
              </a:rPr>
              <a:t>All requested information is required – </a:t>
            </a:r>
            <a:r>
              <a:rPr lang="en-US" altLang="en-US" sz="2000" dirty="0" smtClean="0">
                <a:latin typeface="Calibri" pitchFamily="34" charset="0"/>
              </a:rPr>
              <a:t>e.g., If </a:t>
            </a:r>
            <a:r>
              <a:rPr lang="en-US" altLang="en-US" sz="2000" dirty="0">
                <a:latin typeface="Calibri" pitchFamily="34" charset="0"/>
              </a:rPr>
              <a:t>Dept Chair and Dean are same, use “Same as Below/Above” to fill the space</a:t>
            </a:r>
          </a:p>
          <a:p>
            <a:pPr marL="342900" indent="-342900">
              <a:buFont typeface="Wingdings" panose="05000000000000000000" pitchFamily="2" charset="2"/>
              <a:buChar char="§"/>
            </a:pPr>
            <a:r>
              <a:rPr lang="en-US" altLang="en-US" sz="2400" dirty="0" smtClean="0">
                <a:latin typeface="Calibri" pitchFamily="34" charset="0"/>
              </a:rPr>
              <a:t>Current </a:t>
            </a:r>
            <a:r>
              <a:rPr lang="en-US" altLang="en-US" sz="2400" dirty="0">
                <a:latin typeface="Calibri" pitchFamily="34" charset="0"/>
              </a:rPr>
              <a:t>version </a:t>
            </a:r>
            <a:r>
              <a:rPr lang="en-US" altLang="en-US" sz="2400" u="sng" dirty="0">
                <a:solidFill>
                  <a:srgbClr val="0000FF"/>
                </a:solidFill>
                <a:latin typeface="Calibri" pitchFamily="34" charset="0"/>
                <a:hlinkClick r:id="rId3"/>
              </a:rPr>
              <a:t>Revised </a:t>
            </a:r>
            <a:r>
              <a:rPr lang="en-US" altLang="en-US" sz="2400" u="sng" dirty="0" smtClean="0">
                <a:solidFill>
                  <a:srgbClr val="0000FF"/>
                </a:solidFill>
                <a:latin typeface="Calibri" pitchFamily="34" charset="0"/>
                <a:hlinkClick r:id="rId3"/>
              </a:rPr>
              <a:t>2/2014</a:t>
            </a:r>
            <a:endParaRPr lang="en-US" altLang="en-US" sz="2400" u="sng" dirty="0" smtClean="0">
              <a:solidFill>
                <a:srgbClr val="0000FF"/>
              </a:solidFill>
              <a:latin typeface="Calibri" pitchFamily="34" charset="0"/>
            </a:endParaRPr>
          </a:p>
          <a:p>
            <a:pPr marL="342900" indent="-342900">
              <a:buFont typeface="Wingdings" panose="05000000000000000000" pitchFamily="2" charset="2"/>
              <a:buChar char="§"/>
            </a:pPr>
            <a:r>
              <a:rPr lang="en-US" altLang="en-US" sz="2400" dirty="0" smtClean="0">
                <a:latin typeface="Calibri" pitchFamily="34" charset="0"/>
              </a:rPr>
              <a:t>The </a:t>
            </a:r>
            <a:r>
              <a:rPr lang="en-US" altLang="en-US" sz="2400" dirty="0">
                <a:latin typeface="Calibri" pitchFamily="34" charset="0"/>
              </a:rPr>
              <a:t>“Initiator” should be a person who has complete knowledge of </a:t>
            </a:r>
            <a:r>
              <a:rPr lang="en-US" altLang="en-US" sz="2400" dirty="0" smtClean="0">
                <a:latin typeface="Calibri" pitchFamily="34" charset="0"/>
              </a:rPr>
              <a:t>the situation </a:t>
            </a:r>
            <a:r>
              <a:rPr lang="en-US" altLang="en-US" sz="2400" dirty="0">
                <a:latin typeface="Calibri" pitchFamily="34" charset="0"/>
              </a:rPr>
              <a:t>and details</a:t>
            </a:r>
          </a:p>
          <a:p>
            <a:pPr marL="342900" indent="-342900">
              <a:buFont typeface="Wingdings" panose="05000000000000000000" pitchFamily="2" charset="2"/>
              <a:buChar char="§"/>
            </a:pPr>
            <a:r>
              <a:rPr lang="en-US" altLang="en-US" sz="2400" dirty="0">
                <a:latin typeface="Calibri" pitchFamily="34" charset="0"/>
              </a:rPr>
              <a:t>Contact: Rita Albert </a:t>
            </a:r>
            <a:r>
              <a:rPr lang="en-US" altLang="en-US" sz="2400" dirty="0" smtClean="0">
                <a:latin typeface="Calibri" pitchFamily="34" charset="0"/>
              </a:rPr>
              <a:t>at 645-7854 </a:t>
            </a:r>
            <a:r>
              <a:rPr lang="en-US" altLang="en-US" sz="2400" dirty="0">
                <a:latin typeface="Calibri" pitchFamily="34" charset="0"/>
              </a:rPr>
              <a:t>for </a:t>
            </a:r>
            <a:r>
              <a:rPr lang="en-US" altLang="en-US" sz="2400" dirty="0" smtClean="0">
                <a:latin typeface="Calibri" pitchFamily="34" charset="0"/>
              </a:rPr>
              <a:t>questions</a:t>
            </a:r>
            <a:endParaRPr lang="en-US" altLang="en-US" sz="2400" dirty="0">
              <a:latin typeface="Calibri" pitchFamily="34" charset="0"/>
            </a:endParaRPr>
          </a:p>
        </p:txBody>
      </p:sp>
    </p:spTree>
    <p:extLst>
      <p:ext uri="{BB962C8B-B14F-4D97-AF65-F5344CB8AC3E}">
        <p14:creationId xmlns:p14="http://schemas.microsoft.com/office/powerpoint/2010/main" val="3473839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22</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Status Update Requests</a:t>
            </a:r>
            <a:endParaRPr lang="en-US" dirty="0"/>
          </a:p>
        </p:txBody>
      </p:sp>
      <p:sp>
        <p:nvSpPr>
          <p:cNvPr id="7" name="TextBox 6"/>
          <p:cNvSpPr txBox="1"/>
          <p:nvPr/>
        </p:nvSpPr>
        <p:spPr>
          <a:xfrm>
            <a:off x="381000" y="1905000"/>
            <a:ext cx="8305800" cy="3416320"/>
          </a:xfrm>
          <a:prstGeom prst="rect">
            <a:avLst/>
          </a:prstGeom>
          <a:noFill/>
        </p:spPr>
        <p:txBody>
          <a:bodyPr wrap="square" rtlCol="0">
            <a:spAutoFit/>
          </a:bodyPr>
          <a:lstStyle/>
          <a:p>
            <a:pPr marL="342900" indent="-342900">
              <a:buFont typeface="Wingdings" panose="05000000000000000000" pitchFamily="2" charset="2"/>
              <a:buChar char="§"/>
            </a:pPr>
            <a:r>
              <a:rPr lang="en-US" altLang="en-US" sz="2000" dirty="0" smtClean="0">
                <a:latin typeface="Calibri" pitchFamily="34" charset="0"/>
              </a:rPr>
              <a:t>Please allow first week of pay period to be used solely for appointment processing.  Status Requests are encouraged the Tuesday </a:t>
            </a:r>
            <a:r>
              <a:rPr lang="en-US" altLang="en-US" sz="2000" dirty="0">
                <a:latin typeface="Calibri" pitchFamily="34" charset="0"/>
              </a:rPr>
              <a:t>before last day of processing (last Tuesday of Pay Period)</a:t>
            </a:r>
          </a:p>
          <a:p>
            <a:pPr marL="914400" lvl="1" indent="-457200">
              <a:buFont typeface="Wingdings" panose="05000000000000000000" pitchFamily="2" charset="2"/>
              <a:buChar char="ü"/>
            </a:pPr>
            <a:r>
              <a:rPr lang="en-US" altLang="en-US" sz="2000" dirty="0" smtClean="0">
                <a:latin typeface="Calibri" pitchFamily="34" charset="0"/>
              </a:rPr>
              <a:t>The </a:t>
            </a:r>
            <a:r>
              <a:rPr lang="en-US" altLang="en-US" sz="2000" dirty="0">
                <a:latin typeface="Calibri" pitchFamily="34" charset="0"/>
              </a:rPr>
              <a:t>processors do their work during the </a:t>
            </a:r>
            <a:r>
              <a:rPr lang="en-US" altLang="en-US" sz="2000" dirty="0" smtClean="0">
                <a:latin typeface="Calibri" pitchFamily="34" charset="0"/>
              </a:rPr>
              <a:t>1</a:t>
            </a:r>
            <a:r>
              <a:rPr lang="en-US" altLang="en-US" sz="2000" baseline="30000" dirty="0" smtClean="0">
                <a:latin typeface="Calibri" pitchFamily="34" charset="0"/>
              </a:rPr>
              <a:t>st</a:t>
            </a:r>
            <a:r>
              <a:rPr lang="en-US" altLang="en-US" sz="2000" dirty="0" smtClean="0">
                <a:latin typeface="Calibri" pitchFamily="34" charset="0"/>
              </a:rPr>
              <a:t> </a:t>
            </a:r>
            <a:r>
              <a:rPr lang="en-US" altLang="en-US" sz="2000" dirty="0">
                <a:latin typeface="Calibri" pitchFamily="34" charset="0"/>
              </a:rPr>
              <a:t>week of payroll processing (</a:t>
            </a:r>
            <a:r>
              <a:rPr lang="en-US" altLang="en-US" sz="2000" dirty="0" smtClean="0">
                <a:latin typeface="Calibri" pitchFamily="34" charset="0"/>
              </a:rPr>
              <a:t>1</a:t>
            </a:r>
            <a:r>
              <a:rPr lang="en-US" altLang="en-US" sz="2000" baseline="30000" dirty="0" smtClean="0">
                <a:latin typeface="Calibri" pitchFamily="34" charset="0"/>
              </a:rPr>
              <a:t>st</a:t>
            </a:r>
            <a:r>
              <a:rPr lang="en-US" altLang="en-US" sz="2000" dirty="0" smtClean="0">
                <a:latin typeface="Calibri" pitchFamily="34" charset="0"/>
              </a:rPr>
              <a:t> Monday – 2</a:t>
            </a:r>
            <a:r>
              <a:rPr lang="en-US" altLang="en-US" sz="2000" baseline="30000" dirty="0" smtClean="0">
                <a:latin typeface="Calibri" pitchFamily="34" charset="0"/>
              </a:rPr>
              <a:t>nd</a:t>
            </a:r>
            <a:r>
              <a:rPr lang="en-US" altLang="en-US" sz="2000" dirty="0" smtClean="0">
                <a:latin typeface="Calibri" pitchFamily="34" charset="0"/>
              </a:rPr>
              <a:t> </a:t>
            </a:r>
            <a:r>
              <a:rPr lang="en-US" altLang="en-US" sz="2000" dirty="0">
                <a:latin typeface="Calibri" pitchFamily="34" charset="0"/>
              </a:rPr>
              <a:t>Monday of pay period) in order to process all </a:t>
            </a:r>
            <a:r>
              <a:rPr lang="en-US" altLang="en-US" sz="2000" dirty="0" smtClean="0">
                <a:latin typeface="Calibri" pitchFamily="34" charset="0"/>
              </a:rPr>
              <a:t>appointments</a:t>
            </a:r>
          </a:p>
          <a:p>
            <a:pPr marL="914400" lvl="1" indent="-457200">
              <a:buFont typeface="Wingdings" panose="05000000000000000000" pitchFamily="2" charset="2"/>
              <a:buChar char="ü"/>
            </a:pPr>
            <a:r>
              <a:rPr lang="en-US" altLang="en-US" sz="2000" dirty="0">
                <a:latin typeface="Calibri" pitchFamily="34" charset="0"/>
              </a:rPr>
              <a:t>If appointment met deadline, it will be worked</a:t>
            </a:r>
          </a:p>
          <a:p>
            <a:pPr marL="1371600" lvl="2" indent="-457200">
              <a:buFont typeface="Arial" panose="020B0604020202020204" pitchFamily="34" charset="0"/>
              <a:buChar char="•"/>
            </a:pPr>
            <a:r>
              <a:rPr lang="en-US" altLang="en-US" dirty="0">
                <a:latin typeface="Calibri" pitchFamily="34" charset="0"/>
              </a:rPr>
              <a:t>Status Updates allowed beginning last Tuesday of pay period</a:t>
            </a:r>
          </a:p>
          <a:p>
            <a:pPr marL="914400" lvl="1" indent="-457200">
              <a:buFont typeface="Wingdings" panose="05000000000000000000" pitchFamily="2" charset="2"/>
              <a:buChar char="ü"/>
            </a:pPr>
            <a:r>
              <a:rPr lang="en-US" altLang="en-US" sz="2000" dirty="0" smtClean="0">
                <a:latin typeface="Calibri" pitchFamily="34" charset="0"/>
              </a:rPr>
              <a:t>If </a:t>
            </a:r>
            <a:r>
              <a:rPr lang="en-US" altLang="en-US" sz="2000" dirty="0">
                <a:latin typeface="Calibri" pitchFamily="34" charset="0"/>
              </a:rPr>
              <a:t>appointment did </a:t>
            </a:r>
            <a:r>
              <a:rPr lang="en-US" altLang="en-US" sz="2000" b="1" dirty="0">
                <a:latin typeface="Calibri" pitchFamily="34" charset="0"/>
              </a:rPr>
              <a:t>not</a:t>
            </a:r>
            <a:r>
              <a:rPr lang="en-US" altLang="en-US" sz="2000" dirty="0">
                <a:latin typeface="Calibri" pitchFamily="34" charset="0"/>
              </a:rPr>
              <a:t> meet deadline, </a:t>
            </a:r>
            <a:r>
              <a:rPr lang="en-US" altLang="en-US" sz="2000" dirty="0" smtClean="0">
                <a:latin typeface="Calibri" pitchFamily="34" charset="0"/>
              </a:rPr>
              <a:t>anticipate </a:t>
            </a:r>
            <a:r>
              <a:rPr lang="en-US" altLang="en-US" sz="2000" dirty="0">
                <a:latin typeface="Calibri" pitchFamily="34" charset="0"/>
              </a:rPr>
              <a:t>processing </a:t>
            </a:r>
            <a:r>
              <a:rPr lang="en-US" altLang="en-US" sz="2000" dirty="0" smtClean="0">
                <a:latin typeface="Calibri" pitchFamily="34" charset="0"/>
              </a:rPr>
              <a:t>next pay period</a:t>
            </a:r>
            <a:endParaRPr lang="en-US" altLang="en-US" sz="2000" dirty="0">
              <a:latin typeface="Calibri" pitchFamily="34" charset="0"/>
            </a:endParaRPr>
          </a:p>
          <a:p>
            <a:pPr marL="914400" lvl="1" indent="-457200">
              <a:buFont typeface="Wingdings" panose="05000000000000000000" pitchFamily="2" charset="2"/>
              <a:buChar char="ü"/>
            </a:pPr>
            <a:r>
              <a:rPr lang="en-US" altLang="en-US" sz="2000" dirty="0" smtClean="0">
                <a:latin typeface="Calibri" pitchFamily="34" charset="0"/>
              </a:rPr>
              <a:t>Search </a:t>
            </a:r>
            <a:r>
              <a:rPr lang="en-US" altLang="en-US" sz="2000" dirty="0">
                <a:latin typeface="Calibri" pitchFamily="34" charset="0"/>
              </a:rPr>
              <a:t>Email prior to requesting any status </a:t>
            </a:r>
            <a:r>
              <a:rPr lang="en-US" altLang="en-US" sz="2000" dirty="0" smtClean="0">
                <a:latin typeface="Calibri" pitchFamily="34" charset="0"/>
              </a:rPr>
              <a:t>updates</a:t>
            </a:r>
            <a:endParaRPr lang="en-US" altLang="en-US" sz="2000" dirty="0">
              <a:latin typeface="Calibri" pitchFamily="34" charset="0"/>
            </a:endParaRPr>
          </a:p>
        </p:txBody>
      </p:sp>
    </p:spTree>
    <p:extLst>
      <p:ext uri="{BB962C8B-B14F-4D97-AF65-F5344CB8AC3E}">
        <p14:creationId xmlns:p14="http://schemas.microsoft.com/office/powerpoint/2010/main" val="1024075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23</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t>Status Update </a:t>
            </a:r>
            <a:r>
              <a:rPr lang="en-US" sz="4200" dirty="0" smtClean="0"/>
              <a:t>Requests (cont.)</a:t>
            </a:r>
            <a:endParaRPr lang="en-US" sz="4000" dirty="0"/>
          </a:p>
        </p:txBody>
      </p:sp>
      <p:sp>
        <p:nvSpPr>
          <p:cNvPr id="5" name="TextBox 4"/>
          <p:cNvSpPr txBox="1"/>
          <p:nvPr/>
        </p:nvSpPr>
        <p:spPr>
          <a:xfrm>
            <a:off x="381000" y="1905000"/>
            <a:ext cx="8382000" cy="4339650"/>
          </a:xfrm>
          <a:prstGeom prst="rect">
            <a:avLst/>
          </a:prstGeom>
          <a:noFill/>
        </p:spPr>
        <p:txBody>
          <a:bodyPr wrap="square" rtlCol="0">
            <a:spAutoFit/>
          </a:bodyPr>
          <a:lstStyle/>
          <a:p>
            <a:pPr marL="342900" indent="-342900">
              <a:buFont typeface="Wingdings" panose="05000000000000000000" pitchFamily="2" charset="2"/>
              <a:buChar char="§"/>
            </a:pPr>
            <a:r>
              <a:rPr lang="en-US" altLang="en-US" sz="3000" dirty="0" smtClean="0">
                <a:latin typeface="Calibri" pitchFamily="34" charset="0"/>
              </a:rPr>
              <a:t>Pay Period Schedule – Pay Period X, May 9-22</a:t>
            </a:r>
          </a:p>
          <a:p>
            <a:pPr marL="342900" indent="-342900">
              <a:buFont typeface="Wingdings" panose="05000000000000000000" pitchFamily="2" charset="2"/>
              <a:buChar char="§"/>
            </a:pPr>
            <a:endParaRPr lang="en-US" altLang="en-US" sz="3200" dirty="0">
              <a:latin typeface="Calibri" pitchFamily="34" charset="0"/>
            </a:endParaRPr>
          </a:p>
          <a:p>
            <a:pPr marL="342900" indent="-342900">
              <a:buFont typeface="Wingdings" panose="05000000000000000000" pitchFamily="2" charset="2"/>
              <a:buChar char="§"/>
            </a:pPr>
            <a:endParaRPr lang="en-US" altLang="en-US" sz="3200" dirty="0" smtClean="0">
              <a:latin typeface="Calibri" pitchFamily="34" charset="0"/>
            </a:endParaRPr>
          </a:p>
          <a:p>
            <a:pPr marL="342900" indent="-342900">
              <a:buFont typeface="Wingdings" panose="05000000000000000000" pitchFamily="2" charset="2"/>
              <a:buChar char="§"/>
            </a:pPr>
            <a:endParaRPr lang="en-US" altLang="en-US" sz="3200" dirty="0">
              <a:latin typeface="Calibri" pitchFamily="34" charset="0"/>
            </a:endParaRPr>
          </a:p>
          <a:p>
            <a:pPr marL="342900" indent="-342900">
              <a:buFont typeface="Wingdings" panose="05000000000000000000" pitchFamily="2" charset="2"/>
              <a:buChar char="§"/>
            </a:pPr>
            <a:endParaRPr lang="en-US" altLang="en-US" sz="3200" dirty="0" smtClean="0">
              <a:latin typeface="Calibri" pitchFamily="34" charset="0"/>
            </a:endParaRPr>
          </a:p>
          <a:p>
            <a:pPr marL="342900" indent="-342900">
              <a:buFont typeface="Wingdings" panose="05000000000000000000" pitchFamily="2" charset="2"/>
              <a:buChar char="§"/>
            </a:pPr>
            <a:endParaRPr lang="en-US" altLang="en-US" sz="3200" dirty="0">
              <a:latin typeface="Calibri" pitchFamily="34" charset="0"/>
            </a:endParaRPr>
          </a:p>
          <a:p>
            <a:pPr marL="342900" indent="-342900">
              <a:buFont typeface="Wingdings" panose="05000000000000000000" pitchFamily="2" charset="2"/>
              <a:buChar char="§"/>
            </a:pPr>
            <a:endParaRPr lang="en-US" altLang="en-US" sz="3200" dirty="0">
              <a:latin typeface="Calibri" pitchFamily="34" charset="0"/>
            </a:endParaRPr>
          </a:p>
          <a:p>
            <a:pPr marL="342900" indent="-342900">
              <a:buFont typeface="Wingdings" panose="05000000000000000000" pitchFamily="2" charset="2"/>
              <a:buChar char="§"/>
            </a:pPr>
            <a:endParaRPr lang="en-US" altLang="en-US" sz="2000" dirty="0" smtClean="0">
              <a:latin typeface="Calibri" pitchFamily="34" charset="0"/>
            </a:endParaRPr>
          </a:p>
          <a:p>
            <a:pPr marL="342900" indent="-342900">
              <a:buFont typeface="Wingdings" panose="05000000000000000000" pitchFamily="2" charset="2"/>
              <a:buChar char="§"/>
            </a:pPr>
            <a:r>
              <a:rPr lang="en-US" altLang="en-US" sz="3000" dirty="0" smtClean="0">
                <a:latin typeface="Calibri" pitchFamily="34" charset="0"/>
              </a:rPr>
              <a:t>If </a:t>
            </a:r>
            <a:r>
              <a:rPr lang="en-US" altLang="en-US" sz="3000" dirty="0">
                <a:latin typeface="Calibri" pitchFamily="34" charset="0"/>
              </a:rPr>
              <a:t>dire situation arises, submit a case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4324" y="2515723"/>
            <a:ext cx="6740476" cy="3118203"/>
          </a:xfrm>
          <a:prstGeom prst="rect">
            <a:avLst/>
          </a:prstGeom>
        </p:spPr>
      </p:pic>
    </p:spTree>
    <p:extLst>
      <p:ext uri="{BB962C8B-B14F-4D97-AF65-F5344CB8AC3E}">
        <p14:creationId xmlns:p14="http://schemas.microsoft.com/office/powerpoint/2010/main" val="92337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24</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CRM Cases</a:t>
            </a:r>
            <a:endParaRPr lang="en-US" dirty="0"/>
          </a:p>
        </p:txBody>
      </p:sp>
      <p:sp>
        <p:nvSpPr>
          <p:cNvPr id="6" name="TextBox 5"/>
          <p:cNvSpPr txBox="1"/>
          <p:nvPr/>
        </p:nvSpPr>
        <p:spPr>
          <a:xfrm>
            <a:off x="381000" y="2057400"/>
            <a:ext cx="8382000" cy="3600986"/>
          </a:xfrm>
          <a:prstGeom prst="rect">
            <a:avLst/>
          </a:prstGeom>
          <a:noFill/>
        </p:spPr>
        <p:txBody>
          <a:bodyPr wrap="square" rtlCol="0">
            <a:spAutoFit/>
          </a:bodyPr>
          <a:lstStyle/>
          <a:p>
            <a:pPr marL="342900" indent="-342900">
              <a:buFont typeface="Wingdings" panose="05000000000000000000" pitchFamily="2" charset="2"/>
              <a:buChar char="§"/>
            </a:pPr>
            <a:r>
              <a:rPr lang="en-US" altLang="en-US" sz="2400" dirty="0">
                <a:latin typeface="Calibri" pitchFamily="34" charset="0"/>
              </a:rPr>
              <a:t>To be used for Actives and Cost Center Report </a:t>
            </a:r>
            <a:r>
              <a:rPr lang="en-US" altLang="en-US" sz="2400" dirty="0" smtClean="0">
                <a:latin typeface="Calibri" pitchFamily="34" charset="0"/>
              </a:rPr>
              <a:t>issues</a:t>
            </a:r>
          </a:p>
          <a:p>
            <a:pPr marL="914400" lvl="1" indent="-457200">
              <a:buFont typeface="Wingdings" panose="05000000000000000000" pitchFamily="2" charset="2"/>
              <a:buChar char="ü"/>
            </a:pPr>
            <a:r>
              <a:rPr lang="en-US" altLang="en-US" sz="2000" dirty="0">
                <a:latin typeface="Calibri" pitchFamily="34" charset="0"/>
              </a:rPr>
              <a:t>Incorrect pay, hours, schedule, </a:t>
            </a:r>
            <a:r>
              <a:rPr lang="en-US" altLang="en-US" sz="2000" dirty="0" smtClean="0">
                <a:latin typeface="Calibri" pitchFamily="34" charset="0"/>
              </a:rPr>
              <a:t>etc.</a:t>
            </a:r>
            <a:endParaRPr lang="en-US" altLang="en-US" sz="2000" dirty="0">
              <a:latin typeface="Calibri" pitchFamily="34" charset="0"/>
            </a:endParaRPr>
          </a:p>
          <a:p>
            <a:pPr marL="342900" indent="-342900">
              <a:buFont typeface="Wingdings" panose="05000000000000000000" pitchFamily="2" charset="2"/>
              <a:buChar char="§"/>
            </a:pPr>
            <a:r>
              <a:rPr lang="en-US" altLang="en-US" sz="2400" dirty="0" smtClean="0">
                <a:latin typeface="Calibri" pitchFamily="34" charset="0"/>
              </a:rPr>
              <a:t>Appointments </a:t>
            </a:r>
            <a:r>
              <a:rPr lang="en-US" altLang="en-US" sz="2400" dirty="0">
                <a:latin typeface="Calibri" pitchFamily="34" charset="0"/>
              </a:rPr>
              <a:t>with missing paperwork will not be worked with a case</a:t>
            </a:r>
          </a:p>
          <a:p>
            <a:pPr marL="342900" indent="-342900">
              <a:buFont typeface="Wingdings" panose="05000000000000000000" pitchFamily="2" charset="2"/>
              <a:buChar char="§"/>
            </a:pPr>
            <a:r>
              <a:rPr lang="en-US" altLang="en-US" sz="2400" dirty="0">
                <a:latin typeface="Calibri" pitchFamily="34" charset="0"/>
              </a:rPr>
              <a:t>Appointments which missed deadline and have a case will not be worked prior to appointments which met </a:t>
            </a:r>
            <a:r>
              <a:rPr lang="en-US" altLang="en-US" sz="2400" dirty="0" smtClean="0">
                <a:latin typeface="Calibri" pitchFamily="34" charset="0"/>
              </a:rPr>
              <a:t>deadline</a:t>
            </a:r>
          </a:p>
          <a:p>
            <a:pPr marL="342900" indent="-342900">
              <a:buFont typeface="Wingdings" panose="05000000000000000000" pitchFamily="2" charset="2"/>
              <a:buChar char="§"/>
            </a:pPr>
            <a:r>
              <a:rPr lang="en-US" altLang="en-US" sz="2400" dirty="0" smtClean="0">
                <a:latin typeface="Calibri" pitchFamily="34" charset="0"/>
              </a:rPr>
              <a:t>Do </a:t>
            </a:r>
            <a:r>
              <a:rPr lang="en-US" altLang="en-US" sz="2400" dirty="0">
                <a:latin typeface="Calibri" pitchFamily="34" charset="0"/>
              </a:rPr>
              <a:t>not submit a case requesting action for multiple employees</a:t>
            </a:r>
          </a:p>
          <a:p>
            <a:pPr marL="914400" lvl="1" indent="-457200">
              <a:buFont typeface="Wingdings" panose="05000000000000000000" pitchFamily="2" charset="2"/>
              <a:buChar char="ü"/>
            </a:pPr>
            <a:r>
              <a:rPr lang="en-US" altLang="en-US" sz="2000" dirty="0" smtClean="0">
                <a:latin typeface="Calibri" pitchFamily="34" charset="0"/>
              </a:rPr>
              <a:t>Each case </a:t>
            </a:r>
            <a:r>
              <a:rPr lang="en-US" altLang="en-US" sz="2000" dirty="0">
                <a:latin typeface="Calibri" pitchFamily="34" charset="0"/>
              </a:rPr>
              <a:t>can only concern one employee</a:t>
            </a:r>
          </a:p>
          <a:p>
            <a:pPr marL="342900" indent="-342900">
              <a:buFont typeface="Wingdings" panose="05000000000000000000" pitchFamily="2" charset="2"/>
              <a:buChar char="§"/>
            </a:pPr>
            <a:r>
              <a:rPr lang="en-US" altLang="en-US" sz="2400" dirty="0">
                <a:latin typeface="Calibri" pitchFamily="34" charset="0"/>
              </a:rPr>
              <a:t>Include all information in Case Details:</a:t>
            </a:r>
          </a:p>
          <a:p>
            <a:pPr marL="914400" lvl="1" indent="-457200">
              <a:buFont typeface="Wingdings" panose="05000000000000000000" pitchFamily="2" charset="2"/>
              <a:buChar char="ü"/>
            </a:pPr>
            <a:r>
              <a:rPr lang="en-US" altLang="en-US" sz="2000" dirty="0">
                <a:latin typeface="Calibri" pitchFamily="34" charset="0"/>
              </a:rPr>
              <a:t>Employee Name, ID, action type, situation, and effective </a:t>
            </a:r>
            <a:r>
              <a:rPr lang="en-US" altLang="en-US" sz="2000" dirty="0" smtClean="0">
                <a:latin typeface="Calibri" pitchFamily="34" charset="0"/>
              </a:rPr>
              <a:t>date</a:t>
            </a:r>
            <a:endParaRPr lang="en-US" altLang="en-US" sz="2000" dirty="0">
              <a:latin typeface="Calibri" pitchFamily="34" charset="0"/>
            </a:endParaRPr>
          </a:p>
        </p:txBody>
      </p:sp>
    </p:spTree>
    <p:extLst>
      <p:ext uri="{BB962C8B-B14F-4D97-AF65-F5344CB8AC3E}">
        <p14:creationId xmlns:p14="http://schemas.microsoft.com/office/powerpoint/2010/main" val="1831989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25</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I-9s</a:t>
            </a:r>
            <a:endParaRPr lang="en-US" dirty="0"/>
          </a:p>
        </p:txBody>
      </p:sp>
      <p:sp>
        <p:nvSpPr>
          <p:cNvPr id="6" name="TextBox 5"/>
          <p:cNvSpPr txBox="1"/>
          <p:nvPr/>
        </p:nvSpPr>
        <p:spPr>
          <a:xfrm>
            <a:off x="304800" y="1752600"/>
            <a:ext cx="8382000" cy="4693593"/>
          </a:xfrm>
          <a:prstGeom prst="rect">
            <a:avLst/>
          </a:prstGeom>
          <a:noFill/>
        </p:spPr>
        <p:txBody>
          <a:bodyPr wrap="square" rtlCol="0">
            <a:spAutoFit/>
          </a:bodyPr>
          <a:lstStyle/>
          <a:p>
            <a:pPr marL="342900" indent="-342900">
              <a:buFont typeface="Wingdings" panose="05000000000000000000" pitchFamily="2" charset="2"/>
              <a:buChar char="§"/>
            </a:pPr>
            <a:r>
              <a:rPr lang="en-US" altLang="en-US" sz="2000" dirty="0">
                <a:latin typeface="Calibri" pitchFamily="34" charset="0"/>
              </a:rPr>
              <a:t>Employee must complete Section 1 by (after acceptance of Job Offer</a:t>
            </a:r>
            <a:r>
              <a:rPr lang="en-US" altLang="en-US" sz="2000" dirty="0" smtClean="0">
                <a:latin typeface="Calibri" pitchFamily="34" charset="0"/>
              </a:rPr>
              <a:t>) </a:t>
            </a:r>
            <a:r>
              <a:rPr lang="en-US" altLang="en-US" sz="2000" dirty="0">
                <a:latin typeface="Calibri" pitchFamily="34" charset="0"/>
              </a:rPr>
              <a:t>or on first day of work for pay </a:t>
            </a:r>
          </a:p>
          <a:p>
            <a:pPr marL="914400" lvl="1" indent="-457200">
              <a:buFont typeface="Wingdings" panose="05000000000000000000" pitchFamily="2" charset="2"/>
              <a:buChar char="ü"/>
            </a:pPr>
            <a:r>
              <a:rPr lang="en-US" altLang="en-US" dirty="0">
                <a:latin typeface="Calibri" pitchFamily="34" charset="0"/>
              </a:rPr>
              <a:t>Protects employer as employee must attest to being authorized to work in U.S. prior to working </a:t>
            </a:r>
          </a:p>
          <a:p>
            <a:pPr marL="914400" lvl="1" indent="-457200">
              <a:buFont typeface="Wingdings" panose="05000000000000000000" pitchFamily="2" charset="2"/>
              <a:buChar char="ü"/>
            </a:pPr>
            <a:r>
              <a:rPr lang="en-US" altLang="en-US" dirty="0">
                <a:latin typeface="Calibri" pitchFamily="34" charset="0"/>
              </a:rPr>
              <a:t>Federal requirement</a:t>
            </a:r>
          </a:p>
          <a:p>
            <a:pPr marL="342900" indent="-342900">
              <a:buFont typeface="Wingdings" panose="05000000000000000000" pitchFamily="2" charset="2"/>
              <a:buChar char="§"/>
            </a:pPr>
            <a:r>
              <a:rPr lang="en-US" altLang="en-US" sz="2000" dirty="0">
                <a:latin typeface="Calibri" pitchFamily="34" charset="0"/>
              </a:rPr>
              <a:t>Employee must present valid work authorization and photo ID documents within 3 business days in order to complete Section 2</a:t>
            </a:r>
          </a:p>
          <a:p>
            <a:pPr marL="914400" lvl="1" indent="-457200">
              <a:buFont typeface="Wingdings" panose="05000000000000000000" pitchFamily="2" charset="2"/>
              <a:buChar char="ü"/>
            </a:pPr>
            <a:r>
              <a:rPr lang="en-US" altLang="en-US" dirty="0">
                <a:latin typeface="Calibri" pitchFamily="34" charset="0"/>
              </a:rPr>
              <a:t>Receipts are valid for 90 days</a:t>
            </a:r>
          </a:p>
          <a:p>
            <a:pPr marL="914400" lvl="1" indent="-457200">
              <a:buFont typeface="Wingdings" panose="05000000000000000000" pitchFamily="2" charset="2"/>
              <a:buChar char="ü"/>
            </a:pPr>
            <a:r>
              <a:rPr lang="en-US" altLang="en-US" dirty="0">
                <a:latin typeface="Calibri" pitchFamily="34" charset="0"/>
              </a:rPr>
              <a:t>Proof of work authorization and ID must be provided to protect employer</a:t>
            </a:r>
          </a:p>
          <a:p>
            <a:pPr marL="914400" lvl="1" indent="-457200">
              <a:buFont typeface="Wingdings" panose="05000000000000000000" pitchFamily="2" charset="2"/>
              <a:buChar char="ü"/>
            </a:pPr>
            <a:r>
              <a:rPr lang="en-US" altLang="en-US" dirty="0">
                <a:latin typeface="Calibri" pitchFamily="34" charset="0"/>
              </a:rPr>
              <a:t>Federal </a:t>
            </a:r>
            <a:r>
              <a:rPr lang="en-US" altLang="en-US" dirty="0" smtClean="0">
                <a:latin typeface="Calibri" pitchFamily="34" charset="0"/>
              </a:rPr>
              <a:t>requirement</a:t>
            </a:r>
          </a:p>
          <a:p>
            <a:pPr marL="342900" lvl="1" indent="-342900">
              <a:buFont typeface="Wingdings" panose="05000000000000000000" pitchFamily="2" charset="2"/>
              <a:buChar char="§"/>
            </a:pPr>
            <a:r>
              <a:rPr lang="en-US" altLang="en-US" sz="2000" dirty="0">
                <a:latin typeface="Calibri" pitchFamily="34" charset="0"/>
              </a:rPr>
              <a:t>Terminate Employee Records in Guardian along with </a:t>
            </a:r>
            <a:r>
              <a:rPr lang="en-US" altLang="en-US" sz="2000" dirty="0" smtClean="0">
                <a:latin typeface="Calibri" pitchFamily="34" charset="0"/>
              </a:rPr>
              <a:t>OMNI</a:t>
            </a:r>
          </a:p>
          <a:p>
            <a:pPr marL="342900" lvl="1" indent="-342900">
              <a:buFont typeface="Wingdings" panose="05000000000000000000" pitchFamily="2" charset="2"/>
              <a:buChar char="§"/>
            </a:pPr>
            <a:r>
              <a:rPr lang="en-US" altLang="en-US" sz="2000" dirty="0">
                <a:latin typeface="Calibri" pitchFamily="34" charset="0"/>
              </a:rPr>
              <a:t>I-9 Question?  There’s a site for that!  </a:t>
            </a:r>
            <a:r>
              <a:rPr lang="en-US" altLang="en-US" sz="2000" u="sng" dirty="0">
                <a:solidFill>
                  <a:srgbClr val="0000FF"/>
                </a:solidFill>
                <a:latin typeface="Calibri" pitchFamily="34" charset="0"/>
                <a:hlinkClick r:id="rId3"/>
              </a:rPr>
              <a:t>I-9 Instructional Website</a:t>
            </a:r>
            <a:endParaRPr lang="en-US" altLang="en-US" sz="2000" u="sng" dirty="0">
              <a:solidFill>
                <a:srgbClr val="0000FF"/>
              </a:solidFill>
              <a:latin typeface="Calibri" pitchFamily="34" charset="0"/>
            </a:endParaRPr>
          </a:p>
          <a:p>
            <a:pPr marL="342900" lvl="1" indent="-342900">
              <a:buFont typeface="Wingdings" panose="05000000000000000000" pitchFamily="2" charset="2"/>
              <a:buChar char="§"/>
            </a:pPr>
            <a:r>
              <a:rPr lang="en-US" altLang="en-US" sz="2000" dirty="0">
                <a:latin typeface="Calibri" pitchFamily="34" charset="0"/>
              </a:rPr>
              <a:t>Federal Work Study Student Paperwork</a:t>
            </a:r>
          </a:p>
          <a:p>
            <a:pPr marL="914400" lvl="1" indent="-457200">
              <a:buFont typeface="Wingdings" panose="05000000000000000000" pitchFamily="2" charset="2"/>
              <a:buChar char="ü"/>
            </a:pPr>
            <a:r>
              <a:rPr lang="en-US" altLang="en-US" dirty="0">
                <a:latin typeface="Calibri" pitchFamily="34" charset="0"/>
              </a:rPr>
              <a:t>All paperwork is the responsibility of </a:t>
            </a:r>
            <a:r>
              <a:rPr lang="en-US" altLang="en-US" dirty="0" smtClean="0">
                <a:latin typeface="Calibri" pitchFamily="34" charset="0"/>
              </a:rPr>
              <a:t>Dept </a:t>
            </a:r>
            <a:r>
              <a:rPr lang="en-US" altLang="en-US" dirty="0">
                <a:latin typeface="Calibri" pitchFamily="34" charset="0"/>
              </a:rPr>
              <a:t>for which the FWS Student is working</a:t>
            </a:r>
          </a:p>
          <a:p>
            <a:pPr marL="1371600" lvl="2" indent="-457200">
              <a:buFont typeface="Arial" panose="020B0604020202020204" pitchFamily="34" charset="0"/>
              <a:buChar char="•"/>
            </a:pPr>
            <a:r>
              <a:rPr lang="en-US" altLang="en-US" sz="1500" dirty="0" smtClean="0">
                <a:latin typeface="Calibri" pitchFamily="34" charset="0"/>
              </a:rPr>
              <a:t>Includes Form I-9</a:t>
            </a:r>
            <a:endParaRPr lang="en-US" altLang="en-US" sz="1500" dirty="0">
              <a:latin typeface="Calibri" pitchFamily="34" charset="0"/>
            </a:endParaRPr>
          </a:p>
        </p:txBody>
      </p:sp>
    </p:spTree>
    <p:extLst>
      <p:ext uri="{BB962C8B-B14F-4D97-AF65-F5344CB8AC3E}">
        <p14:creationId xmlns:p14="http://schemas.microsoft.com/office/powerpoint/2010/main" val="26196375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26</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Mass Appointment Processes</a:t>
            </a:r>
            <a:endParaRPr lang="en-US" dirty="0"/>
          </a:p>
        </p:txBody>
      </p:sp>
      <p:sp>
        <p:nvSpPr>
          <p:cNvPr id="6" name="TextBox 5"/>
          <p:cNvSpPr txBox="1"/>
          <p:nvPr/>
        </p:nvSpPr>
        <p:spPr>
          <a:xfrm>
            <a:off x="381000" y="2057400"/>
            <a:ext cx="8382000" cy="3662541"/>
          </a:xfrm>
          <a:prstGeom prst="rect">
            <a:avLst/>
          </a:prstGeom>
          <a:noFill/>
        </p:spPr>
        <p:txBody>
          <a:bodyPr wrap="square" rtlCol="0">
            <a:spAutoFit/>
          </a:bodyPr>
          <a:lstStyle/>
          <a:p>
            <a:pPr marL="342900" indent="-342900">
              <a:buFont typeface="Wingdings" panose="05000000000000000000" pitchFamily="2" charset="2"/>
              <a:buChar char="§"/>
            </a:pPr>
            <a:r>
              <a:rPr lang="en-US" altLang="en-US" sz="2800" dirty="0">
                <a:latin typeface="Calibri" pitchFamily="34" charset="0"/>
              </a:rPr>
              <a:t>Ability to take action on all Courtesy, GA, or 9-Month Faculty in Dept at once</a:t>
            </a:r>
          </a:p>
          <a:p>
            <a:pPr marL="914400" lvl="1" indent="-457200">
              <a:buFont typeface="Wingdings" panose="05000000000000000000" pitchFamily="2" charset="2"/>
              <a:buChar char="ü"/>
            </a:pPr>
            <a:r>
              <a:rPr lang="en-US" altLang="en-US" sz="2400" dirty="0">
                <a:latin typeface="Calibri" pitchFamily="34" charset="0"/>
              </a:rPr>
              <a:t>Opposed to individual ePAFs/pPAFs to extend or terminate each employee</a:t>
            </a:r>
          </a:p>
          <a:p>
            <a:pPr marL="342900" indent="-342900">
              <a:buFont typeface="Wingdings" panose="05000000000000000000" pitchFamily="2" charset="2"/>
              <a:buChar char="§"/>
            </a:pPr>
            <a:r>
              <a:rPr lang="en-US" altLang="en-US" sz="2800" dirty="0">
                <a:latin typeface="Calibri" pitchFamily="34" charset="0"/>
              </a:rPr>
              <a:t>Courtesy Mass </a:t>
            </a:r>
            <a:r>
              <a:rPr lang="en-US" altLang="en-US" sz="2800" dirty="0" smtClean="0">
                <a:latin typeface="Calibri" pitchFamily="34" charset="0"/>
              </a:rPr>
              <a:t>Appointments</a:t>
            </a:r>
          </a:p>
          <a:p>
            <a:pPr marL="914400" lvl="1" indent="-457200">
              <a:buFont typeface="Wingdings" panose="05000000000000000000" pitchFamily="2" charset="2"/>
              <a:buChar char="ü"/>
            </a:pPr>
            <a:r>
              <a:rPr lang="en-US" altLang="en-US" sz="2400" dirty="0">
                <a:latin typeface="Calibri" pitchFamily="34" charset="0"/>
              </a:rPr>
              <a:t>Now Open!  Please take action! Open until 5/23/14</a:t>
            </a:r>
          </a:p>
          <a:p>
            <a:pPr marL="914400" lvl="1" indent="-457200">
              <a:buFont typeface="Wingdings" panose="05000000000000000000" pitchFamily="2" charset="2"/>
              <a:buChar char="ü"/>
            </a:pPr>
            <a:r>
              <a:rPr lang="en-US" altLang="en-US" sz="2400" dirty="0">
                <a:latin typeface="Calibri" pitchFamily="34" charset="0"/>
              </a:rPr>
              <a:t>See Sue </a:t>
            </a:r>
            <a:r>
              <a:rPr lang="en-US" altLang="en-US" sz="2400" dirty="0" smtClean="0">
                <a:latin typeface="Calibri" pitchFamily="34" charset="0"/>
              </a:rPr>
              <a:t>Andres’ email </a:t>
            </a:r>
            <a:r>
              <a:rPr lang="en-US" altLang="en-US" sz="2400" dirty="0">
                <a:latin typeface="Calibri" pitchFamily="34" charset="0"/>
              </a:rPr>
              <a:t>from last week</a:t>
            </a:r>
          </a:p>
          <a:p>
            <a:pPr marL="342900" indent="-342900">
              <a:buFont typeface="Wingdings" panose="05000000000000000000" pitchFamily="2" charset="2"/>
              <a:buChar char="§"/>
            </a:pPr>
            <a:r>
              <a:rPr lang="en-US" altLang="en-US" sz="2800" dirty="0">
                <a:latin typeface="Calibri" pitchFamily="34" charset="0"/>
              </a:rPr>
              <a:t>Fall Grad and 9-Month Faculty Mass Appointments</a:t>
            </a:r>
          </a:p>
          <a:p>
            <a:pPr marL="914400" lvl="1" indent="-457200">
              <a:buFont typeface="Wingdings" panose="05000000000000000000" pitchFamily="2" charset="2"/>
              <a:buChar char="ü"/>
            </a:pPr>
            <a:r>
              <a:rPr lang="en-US" altLang="en-US" sz="2400" dirty="0">
                <a:latin typeface="Calibri" pitchFamily="34" charset="0"/>
              </a:rPr>
              <a:t>Timeline for opening will be sent via </a:t>
            </a:r>
            <a:r>
              <a:rPr lang="en-US" altLang="en-US" sz="2400" dirty="0" smtClean="0">
                <a:latin typeface="Calibri" pitchFamily="34" charset="0"/>
              </a:rPr>
              <a:t>listserv</a:t>
            </a:r>
            <a:endParaRPr lang="en-US" altLang="en-US" sz="2400" dirty="0">
              <a:latin typeface="Calibri" pitchFamily="34" charset="0"/>
            </a:endParaRPr>
          </a:p>
        </p:txBody>
      </p:sp>
    </p:spTree>
    <p:extLst>
      <p:ext uri="{BB962C8B-B14F-4D97-AF65-F5344CB8AC3E}">
        <p14:creationId xmlns:p14="http://schemas.microsoft.com/office/powerpoint/2010/main" val="1138676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27</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ePAF vs pPAF</a:t>
            </a:r>
            <a:endParaRPr lang="en-US" dirty="0"/>
          </a:p>
        </p:txBody>
      </p:sp>
      <p:sp>
        <p:nvSpPr>
          <p:cNvPr id="5" name="TextBox 4"/>
          <p:cNvSpPr txBox="1"/>
          <p:nvPr/>
        </p:nvSpPr>
        <p:spPr>
          <a:xfrm>
            <a:off x="381000" y="1905000"/>
            <a:ext cx="8382000" cy="4401205"/>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pPAF</a:t>
            </a:r>
          </a:p>
          <a:p>
            <a:pPr marL="914400" lvl="1" indent="-457200">
              <a:buFont typeface="Wingdings" panose="05000000000000000000" pitchFamily="2" charset="2"/>
              <a:buChar char="ü"/>
            </a:pPr>
            <a:r>
              <a:rPr lang="en-US" altLang="en-US" sz="2600" dirty="0">
                <a:latin typeface="Calibri" pitchFamily="34" charset="0"/>
              </a:rPr>
              <a:t>Used primarily for un-advertised new hires</a:t>
            </a:r>
          </a:p>
          <a:p>
            <a:pPr marL="914400" lvl="1" indent="-457200">
              <a:buFont typeface="Wingdings" panose="05000000000000000000" pitchFamily="2" charset="2"/>
              <a:buChar char="ü"/>
            </a:pPr>
            <a:r>
              <a:rPr lang="en-US" altLang="en-US" sz="2600" dirty="0">
                <a:latin typeface="Calibri" pitchFamily="34" charset="0"/>
              </a:rPr>
              <a:t>Used to create action for a past pay period </a:t>
            </a:r>
            <a:r>
              <a:rPr lang="en-US" altLang="en-US" sz="2600" dirty="0" smtClean="0">
                <a:latin typeface="Calibri" pitchFamily="34" charset="0"/>
              </a:rPr>
              <a:t>in which </a:t>
            </a:r>
            <a:r>
              <a:rPr lang="en-US" altLang="en-US" sz="2600" dirty="0">
                <a:latin typeface="Calibri" pitchFamily="34" charset="0"/>
              </a:rPr>
              <a:t>the employee has already been </a:t>
            </a:r>
            <a:r>
              <a:rPr lang="en-US" altLang="en-US" sz="2600" dirty="0" smtClean="0">
                <a:latin typeface="Calibri" pitchFamily="34" charset="0"/>
              </a:rPr>
              <a:t>paid</a:t>
            </a:r>
            <a:endParaRPr lang="en-US" altLang="en-US" sz="2600" dirty="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ePAF</a:t>
            </a:r>
            <a:endParaRPr lang="en-US" altLang="en-US" sz="3200" dirty="0">
              <a:latin typeface="Calibri" pitchFamily="34" charset="0"/>
            </a:endParaRPr>
          </a:p>
          <a:p>
            <a:pPr marL="914400" lvl="1" indent="-457200">
              <a:buFont typeface="Wingdings" panose="05000000000000000000" pitchFamily="2" charset="2"/>
              <a:buChar char="ü"/>
            </a:pPr>
            <a:r>
              <a:rPr lang="en-US" altLang="en-US" sz="2600" dirty="0">
                <a:latin typeface="Calibri" pitchFamily="34" charset="0"/>
              </a:rPr>
              <a:t>Can be used for all personnel actions on a single existing record for any pay period in which the employee has not been </a:t>
            </a:r>
            <a:r>
              <a:rPr lang="en-US" altLang="en-US" sz="2600" dirty="0" smtClean="0">
                <a:latin typeface="Calibri" pitchFamily="34" charset="0"/>
              </a:rPr>
              <a:t>paid</a:t>
            </a:r>
          </a:p>
          <a:p>
            <a:pPr marL="1371600" lvl="2" indent="-457200">
              <a:buFont typeface="Arial" panose="020B0604020202020204" pitchFamily="34" charset="0"/>
              <a:buChar char="•"/>
            </a:pPr>
            <a:r>
              <a:rPr lang="en-US" altLang="en-US" sz="2000" dirty="0">
                <a:latin typeface="Calibri" pitchFamily="34" charset="0"/>
              </a:rPr>
              <a:t>Current pay periods</a:t>
            </a:r>
          </a:p>
          <a:p>
            <a:pPr marL="1371600" lvl="2" indent="-457200">
              <a:buFont typeface="Arial" panose="020B0604020202020204" pitchFamily="34" charset="0"/>
              <a:buChar char="•"/>
            </a:pPr>
            <a:r>
              <a:rPr lang="en-US" altLang="en-US" sz="2000" dirty="0">
                <a:latin typeface="Calibri" pitchFamily="34" charset="0"/>
              </a:rPr>
              <a:t>Future pay periods</a:t>
            </a:r>
          </a:p>
          <a:p>
            <a:pPr marL="1371600" lvl="2" indent="-457200">
              <a:buFont typeface="Arial" panose="020B0604020202020204" pitchFamily="34" charset="0"/>
              <a:buChar char="•"/>
            </a:pPr>
            <a:r>
              <a:rPr lang="en-US" altLang="en-US" sz="2000" dirty="0">
                <a:latin typeface="Calibri" pitchFamily="34" charset="0"/>
              </a:rPr>
              <a:t>Past pay periods which have not been </a:t>
            </a:r>
            <a:r>
              <a:rPr lang="en-US" altLang="en-US" sz="2000" dirty="0" smtClean="0">
                <a:latin typeface="Calibri" pitchFamily="34" charset="0"/>
              </a:rPr>
              <a:t>paid</a:t>
            </a:r>
            <a:endParaRPr lang="en-US" altLang="en-US" dirty="0">
              <a:latin typeface="Calibri" pitchFamily="34" charset="0"/>
            </a:endParaRPr>
          </a:p>
        </p:txBody>
      </p:sp>
    </p:spTree>
    <p:extLst>
      <p:ext uri="{BB962C8B-B14F-4D97-AF65-F5344CB8AC3E}">
        <p14:creationId xmlns:p14="http://schemas.microsoft.com/office/powerpoint/2010/main" val="2560700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28</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OPS Information</a:t>
            </a:r>
            <a:endParaRPr lang="en-US" dirty="0"/>
          </a:p>
        </p:txBody>
      </p:sp>
      <p:sp>
        <p:nvSpPr>
          <p:cNvPr id="6" name="TextBox 5"/>
          <p:cNvSpPr txBox="1"/>
          <p:nvPr/>
        </p:nvSpPr>
        <p:spPr>
          <a:xfrm>
            <a:off x="381000" y="2057400"/>
            <a:ext cx="8382000" cy="4031873"/>
          </a:xfrm>
          <a:prstGeom prst="rect">
            <a:avLst/>
          </a:prstGeom>
          <a:noFill/>
        </p:spPr>
        <p:txBody>
          <a:bodyPr wrap="square" rtlCol="0">
            <a:spAutoFit/>
          </a:bodyPr>
          <a:lstStyle/>
          <a:p>
            <a:pPr marL="342900" indent="-342900">
              <a:buFont typeface="Wingdings" panose="05000000000000000000" pitchFamily="2" charset="2"/>
              <a:buChar char="§"/>
            </a:pPr>
            <a:r>
              <a:rPr lang="en-US" altLang="en-US" sz="2800" dirty="0">
                <a:latin typeface="Calibri" pitchFamily="34" charset="0"/>
              </a:rPr>
              <a:t>HR Home Page </a:t>
            </a:r>
            <a:r>
              <a:rPr lang="en-US" altLang="en-US" sz="2800" dirty="0" smtClean="0">
                <a:latin typeface="Calibri" pitchFamily="34" charset="0"/>
              </a:rPr>
              <a:t>– Dept </a:t>
            </a:r>
            <a:r>
              <a:rPr lang="en-US" altLang="en-US" sz="2800" dirty="0">
                <a:latin typeface="Calibri" pitchFamily="34" charset="0"/>
              </a:rPr>
              <a:t>Rep Resources – EDM –</a:t>
            </a:r>
            <a:r>
              <a:rPr lang="en-US" altLang="en-US" sz="2800" dirty="0" smtClean="0">
                <a:latin typeface="Calibri" pitchFamily="34" charset="0"/>
              </a:rPr>
              <a:t> </a:t>
            </a:r>
            <a:r>
              <a:rPr lang="en-US" altLang="en-US" sz="2800" dirty="0">
                <a:latin typeface="Calibri" pitchFamily="34" charset="0"/>
              </a:rPr>
              <a:t>OPS </a:t>
            </a:r>
            <a:r>
              <a:rPr lang="en-US" altLang="en-US" sz="2800" dirty="0" smtClean="0">
                <a:latin typeface="Calibri" pitchFamily="34" charset="0"/>
              </a:rPr>
              <a:t>Information</a:t>
            </a:r>
          </a:p>
          <a:p>
            <a:pPr marL="914400" lvl="1" indent="-457200">
              <a:buFont typeface="Wingdings" panose="05000000000000000000" pitchFamily="2" charset="2"/>
              <a:buChar char="ü"/>
            </a:pPr>
            <a:r>
              <a:rPr lang="en-US" altLang="en-US" sz="2400" dirty="0">
                <a:latin typeface="Calibri" pitchFamily="34" charset="0"/>
                <a:hlinkClick r:id="rId3"/>
              </a:rPr>
              <a:t>http://</a:t>
            </a:r>
            <a:r>
              <a:rPr lang="en-US" altLang="en-US" sz="2400" dirty="0" smtClean="0">
                <a:latin typeface="Calibri" pitchFamily="34" charset="0"/>
                <a:hlinkClick r:id="rId3"/>
              </a:rPr>
              <a:t>hr.fsu.edu/index.cfm?page=Compensation_opsinformation</a:t>
            </a:r>
            <a:endParaRPr lang="en-US" altLang="en-US" sz="2400" dirty="0">
              <a:latin typeface="Calibri" pitchFamily="34" charset="0"/>
            </a:endParaRPr>
          </a:p>
          <a:p>
            <a:pPr marL="342900" indent="-342900">
              <a:buFont typeface="Wingdings" panose="05000000000000000000" pitchFamily="2" charset="2"/>
              <a:buChar char="§"/>
            </a:pPr>
            <a:r>
              <a:rPr lang="en-US" altLang="en-US" sz="2800" dirty="0" smtClean="0">
                <a:latin typeface="Calibri" pitchFamily="34" charset="0"/>
              </a:rPr>
              <a:t>Job Codes</a:t>
            </a:r>
            <a:endParaRPr lang="en-US" altLang="en-US" sz="2800" dirty="0">
              <a:latin typeface="Calibri" pitchFamily="34" charset="0"/>
            </a:endParaRPr>
          </a:p>
          <a:p>
            <a:pPr marL="342900" indent="-342900">
              <a:buFont typeface="Wingdings" panose="05000000000000000000" pitchFamily="2" charset="2"/>
              <a:buChar char="§"/>
            </a:pPr>
            <a:r>
              <a:rPr lang="en-US" altLang="en-US" sz="2800" dirty="0" smtClean="0">
                <a:latin typeface="Calibri" pitchFamily="34" charset="0"/>
              </a:rPr>
              <a:t>Grad </a:t>
            </a:r>
            <a:r>
              <a:rPr lang="en-US" altLang="en-US" sz="2800" dirty="0">
                <a:latin typeface="Calibri" pitchFamily="34" charset="0"/>
              </a:rPr>
              <a:t>Appointment Information</a:t>
            </a:r>
          </a:p>
          <a:p>
            <a:pPr marL="914400" lvl="1" indent="-457200">
              <a:buFont typeface="Wingdings" panose="05000000000000000000" pitchFamily="2" charset="2"/>
              <a:buChar char="ü"/>
            </a:pPr>
            <a:r>
              <a:rPr lang="en-US" altLang="en-US" sz="2400" dirty="0">
                <a:latin typeface="Calibri" pitchFamily="34" charset="0"/>
              </a:rPr>
              <a:t>HR Home Page – Dept Rep Resources – EDM – Grad Asst Modifiers &amp; Job Groups</a:t>
            </a:r>
          </a:p>
          <a:p>
            <a:pPr marL="914400" lvl="1" indent="-457200">
              <a:buFont typeface="Wingdings" panose="05000000000000000000" pitchFamily="2" charset="2"/>
              <a:buChar char="ü"/>
            </a:pPr>
            <a:r>
              <a:rPr lang="en-US" altLang="en-US" sz="2400" dirty="0">
                <a:latin typeface="Calibri" pitchFamily="34" charset="0"/>
                <a:hlinkClick r:id="rId4"/>
              </a:rPr>
              <a:t>http://</a:t>
            </a:r>
            <a:r>
              <a:rPr lang="en-US" altLang="en-US" sz="2400" dirty="0" smtClean="0">
                <a:latin typeface="Calibri" pitchFamily="34" charset="0"/>
                <a:hlinkClick r:id="rId4"/>
              </a:rPr>
              <a:t>www.hr.fsu.edu/index.cfm?page=DepartReps_PositionManagement_GraduateModifiers</a:t>
            </a:r>
            <a:endParaRPr lang="en-US" altLang="en-US" sz="2400" dirty="0">
              <a:latin typeface="Calibri" pitchFamily="34" charset="0"/>
            </a:endParaRPr>
          </a:p>
        </p:txBody>
      </p:sp>
    </p:spTree>
    <p:extLst>
      <p:ext uri="{BB962C8B-B14F-4D97-AF65-F5344CB8AC3E}">
        <p14:creationId xmlns:p14="http://schemas.microsoft.com/office/powerpoint/2010/main" val="17567456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29</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EDM Contacts</a:t>
            </a:r>
            <a:endParaRPr lang="en-US" dirty="0"/>
          </a:p>
        </p:txBody>
      </p:sp>
      <p:sp>
        <p:nvSpPr>
          <p:cNvPr id="5" name="Content Placeholder 7"/>
          <p:cNvSpPr txBox="1">
            <a:spLocks/>
          </p:cNvSpPr>
          <p:nvPr/>
        </p:nvSpPr>
        <p:spPr>
          <a:xfrm>
            <a:off x="457200" y="2057401"/>
            <a:ext cx="8229600" cy="3886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tabLst>
                <a:tab pos="2228850" algn="l"/>
                <a:tab pos="3657600" algn="l"/>
              </a:tabLst>
            </a:pPr>
            <a:r>
              <a:rPr lang="en-US" sz="1800" dirty="0">
                <a:latin typeface="Calibri" pitchFamily="34" charset="0"/>
              </a:rPr>
              <a:t>Katie </a:t>
            </a:r>
            <a:r>
              <a:rPr lang="en-US" sz="1800" dirty="0" smtClean="0">
                <a:latin typeface="Calibri" pitchFamily="34" charset="0"/>
              </a:rPr>
              <a:t>Filomio	on </a:t>
            </a:r>
            <a:r>
              <a:rPr lang="en-US" sz="1800" dirty="0">
                <a:latin typeface="Calibri" pitchFamily="34" charset="0"/>
              </a:rPr>
              <a:t>Extended Leave</a:t>
            </a:r>
          </a:p>
          <a:p>
            <a:pPr>
              <a:buFont typeface="Wingdings" panose="05000000000000000000" pitchFamily="2" charset="2"/>
              <a:buChar char="§"/>
              <a:tabLst>
                <a:tab pos="2228850" algn="l"/>
                <a:tab pos="3657600" algn="l"/>
              </a:tabLst>
            </a:pPr>
            <a:r>
              <a:rPr lang="en-US" sz="1800" dirty="0">
                <a:latin typeface="Calibri" pitchFamily="34" charset="0"/>
              </a:rPr>
              <a:t>Phaedra Harris 	644-7705</a:t>
            </a:r>
          </a:p>
          <a:p>
            <a:pPr>
              <a:buFont typeface="Wingdings" panose="05000000000000000000" pitchFamily="2" charset="2"/>
              <a:buChar char="§"/>
              <a:tabLst>
                <a:tab pos="2228850" algn="l"/>
                <a:tab pos="3657600" algn="l"/>
              </a:tabLst>
            </a:pPr>
            <a:r>
              <a:rPr lang="en-US" sz="1800" dirty="0">
                <a:latin typeface="Calibri" pitchFamily="34" charset="0"/>
              </a:rPr>
              <a:t>Sue Andres 	</a:t>
            </a:r>
            <a:r>
              <a:rPr lang="en-US" sz="1800" dirty="0" smtClean="0">
                <a:latin typeface="Calibri" pitchFamily="34" charset="0"/>
              </a:rPr>
              <a:t>644-5052	Mass </a:t>
            </a:r>
            <a:r>
              <a:rPr lang="en-US" sz="1800" dirty="0">
                <a:latin typeface="Calibri" pitchFamily="34" charset="0"/>
              </a:rPr>
              <a:t>Appt Process &amp; Courtesy Appt</a:t>
            </a:r>
          </a:p>
          <a:p>
            <a:pPr>
              <a:buFont typeface="Wingdings" panose="05000000000000000000" pitchFamily="2" charset="2"/>
              <a:buChar char="§"/>
              <a:tabLst>
                <a:tab pos="2228850" algn="l"/>
                <a:tab pos="3657600" algn="l"/>
              </a:tabLst>
            </a:pPr>
            <a:r>
              <a:rPr lang="en-US" sz="1800" dirty="0">
                <a:latin typeface="Calibri" pitchFamily="34" charset="0"/>
              </a:rPr>
              <a:t>David Amwake 	</a:t>
            </a:r>
            <a:r>
              <a:rPr lang="en-US" sz="1800" dirty="0" smtClean="0">
                <a:latin typeface="Calibri" pitchFamily="34" charset="0"/>
              </a:rPr>
              <a:t>645-2303	NRA </a:t>
            </a:r>
            <a:r>
              <a:rPr lang="en-US" sz="1800" dirty="0">
                <a:latin typeface="Calibri" pitchFamily="34" charset="0"/>
              </a:rPr>
              <a:t>Processing, Faculty 1x Pay, &amp; CRM</a:t>
            </a:r>
          </a:p>
          <a:p>
            <a:pPr>
              <a:buFont typeface="Wingdings" panose="05000000000000000000" pitchFamily="2" charset="2"/>
              <a:buChar char="§"/>
              <a:tabLst>
                <a:tab pos="2228850" algn="l"/>
                <a:tab pos="3657600" algn="l"/>
              </a:tabLst>
            </a:pPr>
            <a:r>
              <a:rPr lang="en-US" sz="1800" dirty="0">
                <a:latin typeface="Calibri" pitchFamily="34" charset="0"/>
              </a:rPr>
              <a:t>Andrew Kapec 	645-2781 	I-9 Administrator</a:t>
            </a:r>
          </a:p>
          <a:p>
            <a:pPr>
              <a:buFont typeface="Wingdings" panose="05000000000000000000" pitchFamily="2" charset="2"/>
              <a:buChar char="§"/>
              <a:tabLst>
                <a:tab pos="2228850" algn="l"/>
                <a:tab pos="3657600" algn="l"/>
              </a:tabLst>
            </a:pPr>
            <a:r>
              <a:rPr lang="en-US" sz="1800" dirty="0">
                <a:latin typeface="Calibri" pitchFamily="34" charset="0"/>
              </a:rPr>
              <a:t>Janet Reagan 	644-1689 	Name Changes &amp; Imaging/Employee Files</a:t>
            </a:r>
          </a:p>
          <a:p>
            <a:pPr>
              <a:buFont typeface="Wingdings" panose="05000000000000000000" pitchFamily="2" charset="2"/>
              <a:buChar char="§"/>
              <a:tabLst>
                <a:tab pos="2228850" algn="l"/>
                <a:tab pos="3657600" algn="l"/>
              </a:tabLst>
            </a:pPr>
            <a:r>
              <a:rPr lang="en-US" sz="1800" dirty="0">
                <a:latin typeface="Calibri" pitchFamily="34" charset="0"/>
              </a:rPr>
              <a:t>Ellen King 	644-7939 	Faculty Processing</a:t>
            </a:r>
          </a:p>
          <a:p>
            <a:pPr>
              <a:buFont typeface="Wingdings" panose="05000000000000000000" pitchFamily="2" charset="2"/>
              <a:buChar char="§"/>
              <a:tabLst>
                <a:tab pos="2228850" algn="l"/>
                <a:tab pos="3657600" algn="l"/>
              </a:tabLst>
            </a:pPr>
            <a:r>
              <a:rPr lang="en-US" sz="1800" dirty="0">
                <a:latin typeface="Calibri" pitchFamily="34" charset="0"/>
              </a:rPr>
              <a:t>Erica Francis 	</a:t>
            </a:r>
            <a:r>
              <a:rPr lang="en-US" sz="1800" dirty="0" smtClean="0">
                <a:latin typeface="Calibri" pitchFamily="34" charset="0"/>
              </a:rPr>
              <a:t>644-4915	ePAFs </a:t>
            </a:r>
            <a:r>
              <a:rPr lang="en-US" sz="1800" dirty="0">
                <a:latin typeface="Calibri" pitchFamily="34" charset="0"/>
              </a:rPr>
              <a:t>&amp; OPS 1x Pays</a:t>
            </a:r>
          </a:p>
          <a:p>
            <a:pPr>
              <a:buFont typeface="Wingdings" panose="05000000000000000000" pitchFamily="2" charset="2"/>
              <a:buChar char="§"/>
              <a:tabLst>
                <a:tab pos="2228850" algn="l"/>
                <a:tab pos="3657600" algn="l"/>
              </a:tabLst>
            </a:pPr>
            <a:r>
              <a:rPr lang="en-US" sz="1800" dirty="0">
                <a:latin typeface="Calibri" pitchFamily="34" charset="0"/>
              </a:rPr>
              <a:t>Rita Albert 	645-7854	</a:t>
            </a:r>
            <a:r>
              <a:rPr lang="en-US" sz="1800" dirty="0" smtClean="0">
                <a:latin typeface="Calibri" pitchFamily="34" charset="0"/>
              </a:rPr>
              <a:t>Dual </a:t>
            </a:r>
            <a:r>
              <a:rPr lang="en-US" sz="1800" dirty="0">
                <a:latin typeface="Calibri" pitchFamily="34" charset="0"/>
              </a:rPr>
              <a:t>Comps &amp; Employee Verification</a:t>
            </a:r>
          </a:p>
          <a:p>
            <a:pPr>
              <a:buFont typeface="Wingdings" panose="05000000000000000000" pitchFamily="2" charset="2"/>
              <a:buChar char="§"/>
              <a:tabLst>
                <a:tab pos="2228850" algn="l"/>
                <a:tab pos="3657600" algn="l"/>
              </a:tabLst>
            </a:pPr>
            <a:r>
              <a:rPr lang="en-US" sz="1800" dirty="0">
                <a:latin typeface="Calibri" pitchFamily="34" charset="0"/>
              </a:rPr>
              <a:t>Amelia Pye 	644-5176	</a:t>
            </a:r>
            <a:r>
              <a:rPr lang="en-US" sz="1800" dirty="0" smtClean="0">
                <a:latin typeface="Calibri" pitchFamily="34" charset="0"/>
              </a:rPr>
              <a:t>eRecruits</a:t>
            </a:r>
            <a:endParaRPr lang="en-US" sz="1800" dirty="0">
              <a:latin typeface="Calibri" pitchFamily="34" charset="0"/>
            </a:endParaRPr>
          </a:p>
          <a:p>
            <a:pPr>
              <a:buFont typeface="Wingdings" panose="05000000000000000000" pitchFamily="2" charset="2"/>
              <a:buChar char="§"/>
              <a:tabLst>
                <a:tab pos="2228850" algn="l"/>
                <a:tab pos="3657600" algn="l"/>
              </a:tabLst>
            </a:pPr>
            <a:r>
              <a:rPr lang="en-US" sz="1800" dirty="0">
                <a:latin typeface="Calibri" pitchFamily="34" charset="0"/>
              </a:rPr>
              <a:t>Jonathan Banks </a:t>
            </a:r>
            <a:r>
              <a:rPr lang="en-US" sz="1800" dirty="0" smtClean="0">
                <a:latin typeface="Calibri" pitchFamily="34" charset="0"/>
              </a:rPr>
              <a:t>	645-2712</a:t>
            </a:r>
            <a:r>
              <a:rPr lang="en-US" sz="1800" dirty="0">
                <a:latin typeface="Calibri" pitchFamily="34" charset="0"/>
              </a:rPr>
              <a:t>	</a:t>
            </a:r>
            <a:r>
              <a:rPr lang="en-US" sz="1800" dirty="0" smtClean="0">
                <a:latin typeface="Calibri" pitchFamily="34" charset="0"/>
              </a:rPr>
              <a:t>pPAFs</a:t>
            </a:r>
            <a:endParaRPr lang="en-US" sz="1800" dirty="0">
              <a:latin typeface="Calibri" pitchFamily="34" charset="0"/>
            </a:endParaRPr>
          </a:p>
        </p:txBody>
      </p:sp>
    </p:spTree>
    <p:extLst>
      <p:ext uri="{BB962C8B-B14F-4D97-AF65-F5344CB8AC3E}">
        <p14:creationId xmlns:p14="http://schemas.microsoft.com/office/powerpoint/2010/main" val="4127094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010400" y="6479020"/>
            <a:ext cx="2133600" cy="365125"/>
          </a:xfrm>
        </p:spPr>
        <p:txBody>
          <a:bodyPr/>
          <a:lstStyle/>
          <a:p>
            <a:fld id="{B808CAB8-6123-4F46-A4F1-91E8380FDB49}" type="slidenum">
              <a:rPr lang="en-US" smtClean="0"/>
              <a:t>3</a:t>
            </a:fld>
            <a:endParaRPr lang="en-US" dirty="0"/>
          </a:p>
        </p:txBody>
      </p:sp>
      <p:sp>
        <p:nvSpPr>
          <p:cNvPr id="2" name="TextBox 1"/>
          <p:cNvSpPr txBox="1"/>
          <p:nvPr/>
        </p:nvSpPr>
        <p:spPr>
          <a:xfrm>
            <a:off x="685800" y="2667000"/>
            <a:ext cx="7848600" cy="1938992"/>
          </a:xfrm>
          <a:prstGeom prst="rect">
            <a:avLst/>
          </a:prstGeom>
          <a:noFill/>
        </p:spPr>
        <p:txBody>
          <a:bodyPr wrap="square" rtlCol="0">
            <a:spAutoFit/>
          </a:bodyPr>
          <a:lstStyle>
            <a:defPPr>
              <a:defRPr lang="en-US"/>
            </a:defPPr>
            <a:lvl1pPr marL="342900" indent="-342900">
              <a:buFont typeface="Wingdings" panose="05000000000000000000" pitchFamily="2" charset="2"/>
              <a:buChar char="§"/>
              <a:defRPr sz="3200">
                <a:latin typeface="Calibri" pitchFamily="34" charset="0"/>
              </a:defRPr>
            </a:lvl1pPr>
            <a:lvl2pPr marL="914400" lvl="1" indent="-457200">
              <a:buFont typeface="Wingdings" panose="05000000000000000000" pitchFamily="2" charset="2"/>
              <a:buChar char="ü"/>
              <a:defRPr sz="3200">
                <a:latin typeface="Calibri" pitchFamily="34" charset="0"/>
              </a:defRPr>
            </a:lvl2pPr>
          </a:lstStyle>
          <a:p>
            <a:pPr marL="0" indent="0" algn="ctr">
              <a:buNone/>
            </a:pPr>
            <a:r>
              <a:rPr lang="en-US" sz="4000" dirty="0">
                <a:solidFill>
                  <a:srgbClr val="480000"/>
                </a:solidFill>
                <a:latin typeface="+mn-lt"/>
              </a:rPr>
              <a:t>College of Medicine</a:t>
            </a:r>
          </a:p>
          <a:p>
            <a:pPr marL="0" indent="0" algn="ctr">
              <a:buNone/>
            </a:pPr>
            <a:endParaRPr lang="en-US" sz="4000" dirty="0"/>
          </a:p>
          <a:p>
            <a:pPr marL="0" indent="0" algn="ctr">
              <a:buNone/>
            </a:pPr>
            <a:r>
              <a:rPr lang="en-US" sz="4000" dirty="0">
                <a:solidFill>
                  <a:srgbClr val="480000"/>
                </a:solidFill>
                <a:latin typeface="+mn-lt"/>
              </a:rPr>
              <a:t>Office of Business Services</a:t>
            </a:r>
          </a:p>
        </p:txBody>
      </p:sp>
      <p:sp>
        <p:nvSpPr>
          <p:cNvPr id="10" name="Title 3"/>
          <p:cNvSpPr txBox="1">
            <a:spLocks/>
          </p:cNvSpPr>
          <p:nvPr/>
        </p:nvSpPr>
        <p:spPr>
          <a:xfrm>
            <a:off x="685800" y="1246188"/>
            <a:ext cx="7772400" cy="7350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Thank you to our Partners</a:t>
            </a:r>
            <a:endParaRPr lang="en-US" dirty="0"/>
          </a:p>
        </p:txBody>
      </p:sp>
      <p:sp>
        <p:nvSpPr>
          <p:cNvPr id="3" name="Date Placeholder 2"/>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9589186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Autofit/>
          </a:bodyPr>
          <a:lstStyle/>
          <a:p>
            <a:r>
              <a:rPr lang="en-US" dirty="0" smtClean="0"/>
              <a:t>Time Entry and Approval Options</a:t>
            </a:r>
            <a:endParaRPr lang="en-US" dirty="0"/>
          </a:p>
        </p:txBody>
      </p:sp>
      <p:sp>
        <p:nvSpPr>
          <p:cNvPr id="5" name="Subtitle 4"/>
          <p:cNvSpPr>
            <a:spLocks noGrp="1"/>
          </p:cNvSpPr>
          <p:nvPr>
            <p:ph type="subTitle" idx="4294967295"/>
          </p:nvPr>
        </p:nvSpPr>
        <p:spPr>
          <a:xfrm>
            <a:off x="609600" y="3124200"/>
            <a:ext cx="7924800" cy="1828800"/>
          </a:xfrm>
          <a:prstGeom prst="rect">
            <a:avLst/>
          </a:prstGeom>
        </p:spPr>
        <p:txBody>
          <a:bodyPr>
            <a:noAutofit/>
          </a:bodyPr>
          <a:lstStyle/>
          <a:p>
            <a:pPr marL="0" indent="0" algn="ctr">
              <a:buNone/>
            </a:pPr>
            <a:r>
              <a:rPr lang="en-US" dirty="0" smtClean="0">
                <a:solidFill>
                  <a:srgbClr val="480000"/>
                </a:solidFill>
              </a:rPr>
              <a:t>Christine Conley</a:t>
            </a:r>
          </a:p>
          <a:p>
            <a:pPr marL="0" indent="0" algn="ctr">
              <a:buNone/>
            </a:pPr>
            <a:r>
              <a:rPr lang="en-US" dirty="0" smtClean="0">
                <a:solidFill>
                  <a:srgbClr val="480000"/>
                </a:solidFill>
              </a:rPr>
              <a:t>Assistant Director, Human Resources</a:t>
            </a:r>
          </a:p>
          <a:p>
            <a:pPr marL="0" indent="0" algn="ctr">
              <a:buNone/>
            </a:pPr>
            <a:r>
              <a:rPr lang="en-US" dirty="0" smtClean="0">
                <a:solidFill>
                  <a:srgbClr val="480000"/>
                </a:solidFill>
              </a:rPr>
              <a:t>Time &amp; Labor</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30</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360303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31</a:t>
            </a:fld>
            <a:endParaRPr lang="en-US" dirty="0"/>
          </a:p>
        </p:txBody>
      </p:sp>
      <p:sp>
        <p:nvSpPr>
          <p:cNvPr id="5" name="Content Placeholder 2"/>
          <p:cNvSpPr txBox="1">
            <a:spLocks/>
          </p:cNvSpPr>
          <p:nvPr/>
        </p:nvSpPr>
        <p:spPr>
          <a:xfrm>
            <a:off x="457200" y="2133600"/>
            <a:ext cx="8229600" cy="3992563"/>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t>Employee enters time &amp; leave in OMNI Self Service and a Supervisor approves time &amp; leave in Manager Self Service.</a:t>
            </a:r>
          </a:p>
          <a:p>
            <a:pPr marL="514350" indent="-514350">
              <a:buFont typeface="+mj-lt"/>
              <a:buAutoNum type="arabicPeriod"/>
            </a:pPr>
            <a:r>
              <a:rPr lang="en-US" dirty="0" smtClean="0"/>
              <a:t>Employee records time &amp; leave on a paper timesheet printed from myFSU BI, which is signed by the Supervisor.  A Department Representative (or a Supervisor) enters and approves time in OMNI Manager Self Service.</a:t>
            </a:r>
            <a:endParaRPr lang="en-US" dirty="0"/>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Methods of Time Entry</a:t>
            </a:r>
            <a:endParaRPr lang="en-US" dirty="0"/>
          </a:p>
        </p:txBody>
      </p:sp>
    </p:spTree>
    <p:extLst>
      <p:ext uri="{BB962C8B-B14F-4D97-AF65-F5344CB8AC3E}">
        <p14:creationId xmlns:p14="http://schemas.microsoft.com/office/powerpoint/2010/main" val="3862736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32</a:t>
            </a:fld>
            <a:endParaRPr lang="en-US" dirty="0"/>
          </a:p>
        </p:txBody>
      </p:sp>
      <p:sp>
        <p:nvSpPr>
          <p:cNvPr id="5" name="Content Placeholder 2"/>
          <p:cNvSpPr txBox="1">
            <a:spLocks/>
          </p:cNvSpPr>
          <p:nvPr/>
        </p:nvSpPr>
        <p:spPr>
          <a:xfrm>
            <a:off x="457200" y="2133600"/>
            <a:ext cx="8229600" cy="3992563"/>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Other Approaches</a:t>
            </a:r>
          </a:p>
          <a:p>
            <a:pPr marL="628650" lvl="1" indent="-342900">
              <a:buFont typeface="Wingdings" panose="05000000000000000000" pitchFamily="2" charset="2"/>
              <a:buChar char="§"/>
            </a:pPr>
            <a:r>
              <a:rPr lang="en-US" sz="3200" dirty="0">
                <a:latin typeface="Calibri" pitchFamily="34" charset="0"/>
              </a:rPr>
              <a:t>Employees are Self Service with the exception of USPS who maintain a record of their Ins/Outs on a Paper Timesheet.</a:t>
            </a:r>
          </a:p>
          <a:p>
            <a:pPr marL="628650" lvl="1" indent="-342900">
              <a:buFont typeface="Wingdings" panose="05000000000000000000" pitchFamily="2" charset="2"/>
              <a:buChar char="§"/>
            </a:pPr>
            <a:r>
              <a:rPr lang="en-US" sz="3200" dirty="0">
                <a:latin typeface="Calibri" pitchFamily="34" charset="0"/>
              </a:rPr>
              <a:t>Your classification determines whether employees record their time &amp; leave in OMNI Self Service or on the myFSU BI paper timesheet.</a:t>
            </a:r>
          </a:p>
          <a:p>
            <a:pPr marL="628650" lvl="1" indent="-342900">
              <a:buFont typeface="Wingdings" panose="05000000000000000000" pitchFamily="2" charset="2"/>
              <a:buChar char="§"/>
            </a:pPr>
            <a:r>
              <a:rPr lang="en-US" sz="3200" dirty="0">
                <a:latin typeface="Calibri" pitchFamily="34" charset="0"/>
              </a:rPr>
              <a:t>A 3rd party software is used and files are uploaded into OMNI.</a:t>
            </a:r>
          </a:p>
          <a:p>
            <a:pPr marL="0" indent="0">
              <a:buFont typeface="Arial" pitchFamily="34" charset="0"/>
              <a:buNone/>
            </a:pPr>
            <a:endParaRPr lang="en-US" dirty="0" smtClean="0"/>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Methods of Time Entry</a:t>
            </a:r>
            <a:endParaRPr lang="en-US" dirty="0"/>
          </a:p>
        </p:txBody>
      </p:sp>
    </p:spTree>
    <p:extLst>
      <p:ext uri="{BB962C8B-B14F-4D97-AF65-F5344CB8AC3E}">
        <p14:creationId xmlns:p14="http://schemas.microsoft.com/office/powerpoint/2010/main" val="435132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33</a:t>
            </a:fld>
            <a:endParaRPr lang="en-US" dirty="0"/>
          </a:p>
        </p:txBody>
      </p:sp>
      <p:sp>
        <p:nvSpPr>
          <p:cNvPr id="5" name="Content Placeholder 7"/>
          <p:cNvSpPr txBox="1">
            <a:spLocks/>
          </p:cNvSpPr>
          <p:nvPr/>
        </p:nvSpPr>
        <p:spPr>
          <a:xfrm>
            <a:off x="457200" y="2057400"/>
            <a:ext cx="8229600" cy="40687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dirty="0">
                <a:latin typeface="Calibri" pitchFamily="34" charset="0"/>
              </a:rPr>
              <a:t>Each pay period, Department Representatives should clearly communicate to their employees the deadlines for time entry &amp; approvals.</a:t>
            </a:r>
          </a:p>
          <a:p>
            <a:pPr>
              <a:buFont typeface="Wingdings" panose="05000000000000000000" pitchFamily="2" charset="2"/>
              <a:buChar char="§"/>
            </a:pPr>
            <a:r>
              <a:rPr lang="en-US" dirty="0">
                <a:latin typeface="Calibri" pitchFamily="34" charset="0"/>
              </a:rPr>
              <a:t>It should be documented if a key employee (ex. Vice President) designates time management to an administrator.</a:t>
            </a:r>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t>Self Service / Electronic Reminders</a:t>
            </a:r>
            <a:endParaRPr lang="en-US" dirty="0"/>
          </a:p>
        </p:txBody>
      </p:sp>
    </p:spTree>
    <p:extLst>
      <p:ext uri="{BB962C8B-B14F-4D97-AF65-F5344CB8AC3E}">
        <p14:creationId xmlns:p14="http://schemas.microsoft.com/office/powerpoint/2010/main" val="8710033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34</a:t>
            </a:fld>
            <a:endParaRPr lang="en-US" dirty="0"/>
          </a:p>
        </p:txBody>
      </p:sp>
      <p:sp>
        <p:nvSpPr>
          <p:cNvPr id="5" name="Content Placeholder 7"/>
          <p:cNvSpPr txBox="1">
            <a:spLocks/>
          </p:cNvSpPr>
          <p:nvPr/>
        </p:nvSpPr>
        <p:spPr>
          <a:xfrm>
            <a:off x="457200" y="1981200"/>
            <a:ext cx="8382000" cy="44958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2800" dirty="0">
                <a:latin typeface="Calibri" pitchFamily="34" charset="0"/>
              </a:rPr>
              <a:t>An accurate audit trail is contingent upon the Employee entering their own time and the Supervisor approving the time.</a:t>
            </a:r>
          </a:p>
          <a:p>
            <a:pPr marL="914400" lvl="1" indent="-457200">
              <a:buFont typeface="Wingdings" panose="05000000000000000000" pitchFamily="2" charset="2"/>
              <a:buChar char="ü"/>
            </a:pPr>
            <a:r>
              <a:rPr lang="en-US" sz="2600" dirty="0">
                <a:latin typeface="Calibri" pitchFamily="34" charset="0"/>
              </a:rPr>
              <a:t>Department Reps should avoid approving all outstanding time in a department.  Alternately, they should monitor and </a:t>
            </a:r>
            <a:r>
              <a:rPr lang="en-US" sz="2600" dirty="0" smtClean="0">
                <a:latin typeface="Calibri" pitchFamily="34" charset="0"/>
              </a:rPr>
              <a:t>coach Supervisors </a:t>
            </a:r>
            <a:r>
              <a:rPr lang="en-US" sz="2600" dirty="0">
                <a:latin typeface="Calibri" pitchFamily="34" charset="0"/>
              </a:rPr>
              <a:t>on approving their </a:t>
            </a:r>
            <a:r>
              <a:rPr lang="en-US" sz="2600" dirty="0" smtClean="0">
                <a:latin typeface="Calibri" pitchFamily="34" charset="0"/>
              </a:rPr>
              <a:t>employees’ </a:t>
            </a:r>
            <a:r>
              <a:rPr lang="en-US" sz="2600" dirty="0">
                <a:latin typeface="Calibri" pitchFamily="34" charset="0"/>
              </a:rPr>
              <a:t>time.</a:t>
            </a:r>
          </a:p>
          <a:p>
            <a:pPr marL="914400" lvl="1" indent="-457200">
              <a:buFont typeface="Wingdings" panose="05000000000000000000" pitchFamily="2" charset="2"/>
              <a:buChar char="ü"/>
            </a:pPr>
            <a:r>
              <a:rPr lang="en-US" sz="2600" u="sng" dirty="0">
                <a:latin typeface="Calibri" pitchFamily="34" charset="0"/>
              </a:rPr>
              <a:t>Exception:  An employee is out on leave and did not make the necessary entries in OMNI.</a:t>
            </a:r>
            <a:r>
              <a:rPr lang="en-US" sz="2600" dirty="0">
                <a:latin typeface="Calibri" pitchFamily="34" charset="0"/>
              </a:rPr>
              <a:t>  The department representative should record leave in OMNI to ensure the employee is not overpaid or falls into a negative leave balance situation.</a:t>
            </a:r>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t>Self Service / Electronic Reminders</a:t>
            </a:r>
            <a:endParaRPr lang="en-US" dirty="0"/>
          </a:p>
        </p:txBody>
      </p:sp>
    </p:spTree>
    <p:extLst>
      <p:ext uri="{BB962C8B-B14F-4D97-AF65-F5344CB8AC3E}">
        <p14:creationId xmlns:p14="http://schemas.microsoft.com/office/powerpoint/2010/main" val="3206151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35</a:t>
            </a:fld>
            <a:endParaRPr lang="en-US" dirty="0"/>
          </a:p>
        </p:txBody>
      </p:sp>
      <p:sp>
        <p:nvSpPr>
          <p:cNvPr id="5" name="Content Placeholder 7"/>
          <p:cNvSpPr txBox="1">
            <a:spLocks/>
          </p:cNvSpPr>
          <p:nvPr/>
        </p:nvSpPr>
        <p:spPr>
          <a:xfrm>
            <a:off x="457200" y="2057400"/>
            <a:ext cx="8382000" cy="4267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anose="05000000000000000000" pitchFamily="2" charset="2"/>
              <a:buChar char="§"/>
            </a:pPr>
            <a:r>
              <a:rPr lang="en-US" sz="2600" dirty="0">
                <a:latin typeface="Calibri" pitchFamily="34" charset="0"/>
              </a:rPr>
              <a:t>In order to approve </a:t>
            </a:r>
            <a:r>
              <a:rPr lang="en-US" sz="2600" dirty="0" smtClean="0">
                <a:latin typeface="Calibri" pitchFamily="34" charset="0"/>
              </a:rPr>
              <a:t>time, </a:t>
            </a:r>
            <a:r>
              <a:rPr lang="en-US" sz="2600" dirty="0">
                <a:latin typeface="Calibri" pitchFamily="34" charset="0"/>
              </a:rPr>
              <a:t>users must have:</a:t>
            </a:r>
          </a:p>
          <a:p>
            <a:pPr marL="914400" lvl="1" indent="-457200">
              <a:lnSpc>
                <a:spcPct val="90000"/>
              </a:lnSpc>
              <a:buFont typeface="Wingdings" panose="05000000000000000000" pitchFamily="2" charset="2"/>
              <a:buChar char="ü"/>
            </a:pPr>
            <a:r>
              <a:rPr lang="en-US" sz="2400" dirty="0">
                <a:latin typeface="Calibri" pitchFamily="34" charset="0"/>
              </a:rPr>
              <a:t>The security role FSU_SS_MANAGER </a:t>
            </a:r>
          </a:p>
          <a:p>
            <a:pPr marL="914400" lvl="1" indent="-457200">
              <a:lnSpc>
                <a:spcPct val="90000"/>
              </a:lnSpc>
              <a:buFont typeface="Wingdings" panose="05000000000000000000" pitchFamily="2" charset="2"/>
              <a:buChar char="ü"/>
            </a:pPr>
            <a:r>
              <a:rPr lang="en-US" sz="2400" dirty="0">
                <a:latin typeface="Calibri" pitchFamily="34" charset="0"/>
              </a:rPr>
              <a:t>The employee must appear in their group or they must be the designated second level </a:t>
            </a:r>
            <a:r>
              <a:rPr lang="en-US" sz="2400" dirty="0" smtClean="0">
                <a:latin typeface="Calibri" pitchFamily="34" charset="0"/>
              </a:rPr>
              <a:t>supervisor</a:t>
            </a:r>
          </a:p>
          <a:p>
            <a:pPr marL="457200" lvl="1" indent="0">
              <a:lnSpc>
                <a:spcPct val="90000"/>
              </a:lnSpc>
              <a:buNone/>
            </a:pPr>
            <a:endParaRPr lang="en-US" sz="1600" dirty="0">
              <a:latin typeface="Calibri" pitchFamily="34" charset="0"/>
            </a:endParaRPr>
          </a:p>
          <a:p>
            <a:pPr>
              <a:lnSpc>
                <a:spcPct val="90000"/>
              </a:lnSpc>
              <a:buFont typeface="Wingdings" panose="05000000000000000000" pitchFamily="2" charset="2"/>
              <a:buChar char="§"/>
            </a:pPr>
            <a:r>
              <a:rPr lang="en-US" sz="2600" dirty="0">
                <a:latin typeface="Calibri" pitchFamily="34" charset="0"/>
              </a:rPr>
              <a:t>Who should approve time:</a:t>
            </a:r>
          </a:p>
          <a:p>
            <a:pPr marL="971550" lvl="1" indent="-514350">
              <a:buFont typeface="+mj-lt"/>
              <a:buAutoNum type="arabicPeriod"/>
            </a:pPr>
            <a:r>
              <a:rPr lang="en-US" sz="2400" dirty="0" smtClean="0"/>
              <a:t>Immediate Supervisor / Designated administrator for key employee</a:t>
            </a:r>
          </a:p>
          <a:p>
            <a:pPr marL="971550" lvl="1" indent="-514350">
              <a:buFont typeface="+mj-lt"/>
              <a:buAutoNum type="arabicPeriod"/>
            </a:pPr>
            <a:r>
              <a:rPr lang="en-US" sz="2400" dirty="0" smtClean="0"/>
              <a:t>Second level Supervisor or Designated Supervisor</a:t>
            </a:r>
          </a:p>
          <a:p>
            <a:pPr marL="971550" lvl="1" indent="-514350">
              <a:buFont typeface="+mj-lt"/>
              <a:buAutoNum type="arabicPeriod"/>
            </a:pPr>
            <a:r>
              <a:rPr lang="en-US" sz="2400" dirty="0" smtClean="0"/>
              <a:t>Department Representative</a:t>
            </a:r>
          </a:p>
          <a:p>
            <a:pPr lvl="1"/>
            <a:endParaRPr lang="en-US" dirty="0" smtClean="0"/>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Electronic Approval Process</a:t>
            </a:r>
            <a:endParaRPr lang="en-US" dirty="0"/>
          </a:p>
        </p:txBody>
      </p:sp>
    </p:spTree>
    <p:extLst>
      <p:ext uri="{BB962C8B-B14F-4D97-AF65-F5344CB8AC3E}">
        <p14:creationId xmlns:p14="http://schemas.microsoft.com/office/powerpoint/2010/main" val="37748494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36</a:t>
            </a:fld>
            <a:endParaRPr lang="en-US" dirty="0"/>
          </a:p>
        </p:txBody>
      </p:sp>
      <p:sp>
        <p:nvSpPr>
          <p:cNvPr id="5" name="Content Placeholder 7"/>
          <p:cNvSpPr txBox="1">
            <a:spLocks/>
          </p:cNvSpPr>
          <p:nvPr/>
        </p:nvSpPr>
        <p:spPr>
          <a:xfrm>
            <a:off x="457200" y="2057400"/>
            <a:ext cx="8229600" cy="40687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3000" dirty="0">
                <a:latin typeface="Calibri" pitchFamily="34" charset="0"/>
              </a:rPr>
              <a:t>Representatives entering time should stay current with their time entry to ensure the information on the myFSU BI timesheet is correct.</a:t>
            </a:r>
          </a:p>
          <a:p>
            <a:pPr>
              <a:buFont typeface="Wingdings" panose="05000000000000000000" pitchFamily="2" charset="2"/>
              <a:buChar char="§"/>
            </a:pPr>
            <a:r>
              <a:rPr lang="en-US" sz="3000" dirty="0">
                <a:latin typeface="Calibri" pitchFamily="34" charset="0"/>
              </a:rPr>
              <a:t>If you require employees to submit timesheets early and estimate attendance &amp; leave, you should have processes in place to ensure that “after the fact” changes are reflected on both the paper timesheet and in OMNI</a:t>
            </a:r>
            <a:r>
              <a:rPr lang="en-US" sz="3000" dirty="0" smtClean="0">
                <a:latin typeface="Calibri" pitchFamily="34" charset="0"/>
              </a:rPr>
              <a:t>.</a:t>
            </a:r>
            <a:endParaRPr lang="en-US" dirty="0"/>
          </a:p>
        </p:txBody>
      </p:sp>
      <p:sp>
        <p:nvSpPr>
          <p:cNvPr id="6" name="Title 3"/>
          <p:cNvSpPr txBox="1">
            <a:spLocks/>
          </p:cNvSpPr>
          <p:nvPr/>
        </p:nvSpPr>
        <p:spPr>
          <a:xfrm>
            <a:off x="381000" y="1143000"/>
            <a:ext cx="8229600" cy="914400"/>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t>Manager Self Service / Paper Timesheet Reminders</a:t>
            </a:r>
            <a:endParaRPr lang="en-US" dirty="0"/>
          </a:p>
        </p:txBody>
      </p:sp>
    </p:spTree>
    <p:extLst>
      <p:ext uri="{BB962C8B-B14F-4D97-AF65-F5344CB8AC3E}">
        <p14:creationId xmlns:p14="http://schemas.microsoft.com/office/powerpoint/2010/main" val="13969822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37</a:t>
            </a:fld>
            <a:endParaRPr lang="en-US" dirty="0"/>
          </a:p>
        </p:txBody>
      </p:sp>
      <p:sp>
        <p:nvSpPr>
          <p:cNvPr id="5" name="Content Placeholder 7"/>
          <p:cNvSpPr txBox="1">
            <a:spLocks/>
          </p:cNvSpPr>
          <p:nvPr/>
        </p:nvSpPr>
        <p:spPr>
          <a:xfrm>
            <a:off x="457200" y="1905000"/>
            <a:ext cx="8305800" cy="4068763"/>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dirty="0">
                <a:latin typeface="Calibri" pitchFamily="34" charset="0"/>
              </a:rPr>
              <a:t>If your department is paperless with the exception of documenting USPS employees In/Out times or </a:t>
            </a:r>
            <a:r>
              <a:rPr lang="en-US" dirty="0" smtClean="0">
                <a:latin typeface="Calibri" pitchFamily="34" charset="0"/>
              </a:rPr>
              <a:t>has only </a:t>
            </a:r>
            <a:r>
              <a:rPr lang="en-US" dirty="0">
                <a:latin typeface="Calibri" pitchFamily="34" charset="0"/>
              </a:rPr>
              <a:t>a select number of employees using paper timesheets,  you should evaluate moving to 100% self service/electronic entry.</a:t>
            </a:r>
          </a:p>
          <a:p>
            <a:pPr>
              <a:buFont typeface="Wingdings" panose="05000000000000000000" pitchFamily="2" charset="2"/>
              <a:buChar char="§"/>
            </a:pPr>
            <a:r>
              <a:rPr lang="en-US" dirty="0">
                <a:latin typeface="Calibri" pitchFamily="34" charset="0"/>
              </a:rPr>
              <a:t>Please contact a trainer in Time &amp; Labor:</a:t>
            </a:r>
          </a:p>
          <a:p>
            <a:pPr marL="914400" lvl="1" indent="-457200">
              <a:buFont typeface="Wingdings" panose="05000000000000000000" pitchFamily="2" charset="2"/>
              <a:buChar char="ü"/>
            </a:pPr>
            <a:r>
              <a:rPr lang="en-US" sz="2600" dirty="0">
                <a:latin typeface="Calibri" pitchFamily="34" charset="0"/>
              </a:rPr>
              <a:t>Lisa Rosenthal </a:t>
            </a:r>
            <a:r>
              <a:rPr lang="en-US" sz="2600" dirty="0" smtClean="0">
                <a:latin typeface="Calibri" pitchFamily="34" charset="0"/>
              </a:rPr>
              <a:t>/ 644-7936 </a:t>
            </a:r>
            <a:r>
              <a:rPr lang="en-US" sz="2600" dirty="0">
                <a:latin typeface="Calibri" pitchFamily="34" charset="0"/>
              </a:rPr>
              <a:t>/ </a:t>
            </a:r>
            <a:r>
              <a:rPr lang="en-US" sz="2600" dirty="0">
                <a:latin typeface="Calibri" pitchFamily="34" charset="0"/>
                <a:hlinkClick r:id="rId2"/>
              </a:rPr>
              <a:t>llrosenthal@admin.fsu.edu</a:t>
            </a:r>
            <a:endParaRPr lang="en-US" sz="2600" dirty="0">
              <a:latin typeface="Calibri" pitchFamily="34" charset="0"/>
            </a:endParaRPr>
          </a:p>
          <a:p>
            <a:pPr marL="914400" lvl="1" indent="-457200">
              <a:buFont typeface="Wingdings" panose="05000000000000000000" pitchFamily="2" charset="2"/>
              <a:buChar char="ü"/>
            </a:pPr>
            <a:r>
              <a:rPr lang="en-US" sz="2600" dirty="0">
                <a:latin typeface="Calibri" pitchFamily="34" charset="0"/>
              </a:rPr>
              <a:t>Christine Conley / </a:t>
            </a:r>
            <a:r>
              <a:rPr lang="en-US" sz="2600" dirty="0" smtClean="0">
                <a:latin typeface="Calibri" pitchFamily="34" charset="0"/>
              </a:rPr>
              <a:t>644-1978 / </a:t>
            </a:r>
            <a:r>
              <a:rPr lang="en-US" sz="2600" dirty="0" smtClean="0">
                <a:latin typeface="Calibri" pitchFamily="34" charset="0"/>
                <a:hlinkClick r:id="rId3"/>
              </a:rPr>
              <a:t>caconley@admin.fsu.edu</a:t>
            </a:r>
            <a:endParaRPr lang="en-US" sz="2600" dirty="0">
              <a:latin typeface="Calibri" pitchFamily="34" charset="0"/>
            </a:endParaRPr>
          </a:p>
          <a:p>
            <a:pPr marL="914400" lvl="1" indent="-457200">
              <a:buFont typeface="Wingdings" panose="05000000000000000000" pitchFamily="2" charset="2"/>
              <a:buChar char="ü"/>
            </a:pPr>
            <a:endParaRPr lang="en-US" sz="2600" dirty="0">
              <a:latin typeface="Calibri" pitchFamily="34" charset="0"/>
            </a:endParaRPr>
          </a:p>
          <a:p>
            <a:pPr marL="914400" lvl="1" indent="-457200">
              <a:buFont typeface="Wingdings" panose="05000000000000000000" pitchFamily="2" charset="2"/>
              <a:buChar char="ü"/>
            </a:pPr>
            <a:endParaRPr lang="en-US" sz="2600" dirty="0">
              <a:latin typeface="Calibri" pitchFamily="34" charset="0"/>
            </a:endParaRPr>
          </a:p>
          <a:p>
            <a:pPr marL="0" indent="0">
              <a:buFont typeface="Arial" pitchFamily="34" charset="0"/>
              <a:buNone/>
            </a:pPr>
            <a:endParaRPr lang="en-US" dirty="0"/>
          </a:p>
        </p:txBody>
      </p:sp>
      <p:sp>
        <p:nvSpPr>
          <p:cNvPr id="6" name="Title 3"/>
          <p:cNvSpPr txBox="1">
            <a:spLocks/>
          </p:cNvSpPr>
          <p:nvPr/>
        </p:nvSpPr>
        <p:spPr>
          <a:xfrm>
            <a:off x="381000" y="1143000"/>
            <a:ext cx="8229600" cy="914400"/>
          </a:xfrm>
          <a:prstGeom prst="rect">
            <a:avLst/>
          </a:prstGeom>
        </p:spPr>
        <p:txBody>
          <a:bodyP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t>Review &amp; Update Time Entry Processes</a:t>
            </a:r>
            <a:endParaRPr lang="en-US" dirty="0"/>
          </a:p>
        </p:txBody>
      </p:sp>
    </p:spTree>
    <p:extLst>
      <p:ext uri="{BB962C8B-B14F-4D97-AF65-F5344CB8AC3E}">
        <p14:creationId xmlns:p14="http://schemas.microsoft.com/office/powerpoint/2010/main" val="17522859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38</a:t>
            </a:fld>
            <a:endParaRPr lang="en-US" dirty="0"/>
          </a:p>
        </p:txBody>
      </p:sp>
      <p:sp>
        <p:nvSpPr>
          <p:cNvPr id="5" name="Content Placeholder 7"/>
          <p:cNvSpPr txBox="1">
            <a:spLocks/>
          </p:cNvSpPr>
          <p:nvPr/>
        </p:nvSpPr>
        <p:spPr>
          <a:xfrm>
            <a:off x="381000" y="1951037"/>
            <a:ext cx="8458200" cy="42973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3000" dirty="0">
                <a:latin typeface="Calibri" pitchFamily="34" charset="0"/>
              </a:rPr>
              <a:t>If your department is using paper timesheets, you should work with your VP, Dean, and/or Director on moving to Self Service Entry.  </a:t>
            </a:r>
          </a:p>
          <a:p>
            <a:pPr>
              <a:buFont typeface="Wingdings" panose="05000000000000000000" pitchFamily="2" charset="2"/>
              <a:buChar char="§"/>
            </a:pPr>
            <a:r>
              <a:rPr lang="en-US" sz="3000" dirty="0">
                <a:latin typeface="Calibri" pitchFamily="34" charset="0"/>
              </a:rPr>
              <a:t>Please contact a trainer in Time &amp; Labor and we can assist you in determining a roll-out that works best for you and your employees.</a:t>
            </a:r>
          </a:p>
          <a:p>
            <a:pPr marL="914400" lvl="1" indent="-457200">
              <a:buFont typeface="Wingdings" panose="05000000000000000000" pitchFamily="2" charset="2"/>
              <a:buChar char="ü"/>
            </a:pPr>
            <a:r>
              <a:rPr lang="en-US" sz="2400" dirty="0">
                <a:latin typeface="Calibri" pitchFamily="34" charset="0"/>
              </a:rPr>
              <a:t>Lisa Rosenthal / </a:t>
            </a:r>
            <a:r>
              <a:rPr lang="en-US" sz="2400" dirty="0" smtClean="0">
                <a:latin typeface="Calibri" pitchFamily="34" charset="0"/>
              </a:rPr>
              <a:t>644-7936 </a:t>
            </a:r>
            <a:r>
              <a:rPr lang="en-US" sz="2400" dirty="0">
                <a:latin typeface="Calibri" pitchFamily="34" charset="0"/>
              </a:rPr>
              <a:t>/ </a:t>
            </a:r>
            <a:r>
              <a:rPr lang="en-US" sz="2400" dirty="0">
                <a:latin typeface="Calibri" pitchFamily="34" charset="0"/>
                <a:hlinkClick r:id="rId2"/>
              </a:rPr>
              <a:t>llrosenthal@admin.fsu.edu</a:t>
            </a:r>
            <a:endParaRPr lang="en-US" sz="2400" dirty="0">
              <a:latin typeface="Calibri" pitchFamily="34" charset="0"/>
            </a:endParaRPr>
          </a:p>
          <a:p>
            <a:pPr marL="914400" lvl="1" indent="-457200">
              <a:buFont typeface="Wingdings" panose="05000000000000000000" pitchFamily="2" charset="2"/>
              <a:buChar char="ü"/>
            </a:pPr>
            <a:r>
              <a:rPr lang="en-US" sz="2400" dirty="0">
                <a:latin typeface="Calibri" pitchFamily="34" charset="0"/>
              </a:rPr>
              <a:t>Christine Conley / </a:t>
            </a:r>
            <a:r>
              <a:rPr lang="en-US" sz="2400" dirty="0" smtClean="0">
                <a:latin typeface="Calibri" pitchFamily="34" charset="0"/>
              </a:rPr>
              <a:t>644-1978 </a:t>
            </a:r>
            <a:r>
              <a:rPr lang="en-US" sz="2400" dirty="0">
                <a:latin typeface="Calibri" pitchFamily="34" charset="0"/>
              </a:rPr>
              <a:t>/ </a:t>
            </a:r>
            <a:r>
              <a:rPr lang="en-US" sz="2400" dirty="0">
                <a:latin typeface="Calibri" pitchFamily="34" charset="0"/>
                <a:hlinkClick r:id="rId3"/>
              </a:rPr>
              <a:t>caconley@admin.fsu.edu</a:t>
            </a:r>
            <a:endParaRPr lang="en-US" sz="2400" dirty="0">
              <a:latin typeface="Calibri" pitchFamily="34" charset="0"/>
            </a:endParaRP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Moving to Electronic Entry</a:t>
            </a:r>
            <a:endParaRPr lang="en-US" dirty="0"/>
          </a:p>
        </p:txBody>
      </p:sp>
    </p:spTree>
    <p:extLst>
      <p:ext uri="{BB962C8B-B14F-4D97-AF65-F5344CB8AC3E}">
        <p14:creationId xmlns:p14="http://schemas.microsoft.com/office/powerpoint/2010/main" val="12838390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39</a:t>
            </a:fld>
            <a:endParaRPr lang="en-US" dirty="0"/>
          </a:p>
        </p:txBody>
      </p:sp>
      <p:sp>
        <p:nvSpPr>
          <p:cNvPr id="5" name="Content Placeholder 7"/>
          <p:cNvSpPr txBox="1">
            <a:spLocks/>
          </p:cNvSpPr>
          <p:nvPr/>
        </p:nvSpPr>
        <p:spPr>
          <a:xfrm>
            <a:off x="457200" y="1951037"/>
            <a:ext cx="8229600" cy="42973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dirty="0">
                <a:latin typeface="Calibri" pitchFamily="34" charset="0"/>
              </a:rPr>
              <a:t>Departments using paper timesheets should audit time on an annual basis.</a:t>
            </a:r>
          </a:p>
          <a:p>
            <a:pPr>
              <a:buFont typeface="Wingdings" panose="05000000000000000000" pitchFamily="2" charset="2"/>
              <a:buChar char="§"/>
            </a:pPr>
            <a:r>
              <a:rPr lang="en-US" dirty="0">
                <a:latin typeface="Calibri" pitchFamily="34" charset="0"/>
              </a:rPr>
              <a:t>Self Service audits require the Employee and Supervisor to review their time </a:t>
            </a:r>
            <a:r>
              <a:rPr lang="en-US" dirty="0" smtClean="0">
                <a:latin typeface="Calibri" pitchFamily="34" charset="0"/>
              </a:rPr>
              <a:t>entry.  Department </a:t>
            </a:r>
            <a:r>
              <a:rPr lang="en-US" dirty="0">
                <a:latin typeface="Calibri" pitchFamily="34" charset="0"/>
              </a:rPr>
              <a:t>Representative review accruals.</a:t>
            </a:r>
          </a:p>
          <a:p>
            <a:pPr marL="914400" lvl="1" indent="-457200">
              <a:lnSpc>
                <a:spcPct val="90000"/>
              </a:lnSpc>
              <a:buFont typeface="Wingdings" panose="05000000000000000000" pitchFamily="2" charset="2"/>
              <a:buChar char="ü"/>
            </a:pPr>
            <a:r>
              <a:rPr lang="en-US" dirty="0">
                <a:latin typeface="Calibri" pitchFamily="34" charset="0"/>
              </a:rPr>
              <a:t>Supervisors should continually monitor their </a:t>
            </a:r>
            <a:r>
              <a:rPr lang="en-US" dirty="0" smtClean="0">
                <a:latin typeface="Calibri" pitchFamily="34" charset="0"/>
              </a:rPr>
              <a:t>employees’ </a:t>
            </a:r>
            <a:r>
              <a:rPr lang="en-US" dirty="0">
                <a:latin typeface="Calibri" pitchFamily="34" charset="0"/>
              </a:rPr>
              <a:t>time to ensure all attendance &amp; leave is recorded.</a:t>
            </a:r>
          </a:p>
          <a:p>
            <a:pPr marL="0" indent="0">
              <a:buFont typeface="Arial" pitchFamily="34" charset="0"/>
              <a:buNone/>
            </a:pPr>
            <a:endParaRPr lang="en-US" sz="2600"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Leave Audits</a:t>
            </a:r>
            <a:endParaRPr lang="en-US" dirty="0"/>
          </a:p>
        </p:txBody>
      </p:sp>
    </p:spTree>
    <p:extLst>
      <p:ext uri="{BB962C8B-B14F-4D97-AF65-F5344CB8AC3E}">
        <p14:creationId xmlns:p14="http://schemas.microsoft.com/office/powerpoint/2010/main" val="1224843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010400" y="6479020"/>
            <a:ext cx="2133600" cy="365125"/>
          </a:xfrm>
        </p:spPr>
        <p:txBody>
          <a:bodyPr/>
          <a:lstStyle/>
          <a:p>
            <a:fld id="{B808CAB8-6123-4F46-A4F1-91E8380FDB49}" type="slidenum">
              <a:rPr lang="en-US" smtClean="0"/>
              <a:t>4</a:t>
            </a:fld>
            <a:endParaRPr lang="en-US" dirty="0"/>
          </a:p>
        </p:txBody>
      </p:sp>
      <p:sp>
        <p:nvSpPr>
          <p:cNvPr id="2" name="TextBox 1"/>
          <p:cNvSpPr txBox="1"/>
          <p:nvPr/>
        </p:nvSpPr>
        <p:spPr>
          <a:xfrm>
            <a:off x="381000" y="2327462"/>
            <a:ext cx="8382000" cy="2356286"/>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sz="2000" dirty="0">
                <a:solidFill>
                  <a:srgbClr val="480000"/>
                </a:solidFill>
              </a:rPr>
              <a:t>Jonathan </a:t>
            </a:r>
            <a:r>
              <a:rPr lang="en-US" sz="2000" dirty="0" smtClean="0">
                <a:solidFill>
                  <a:srgbClr val="480000"/>
                </a:solidFill>
              </a:rPr>
              <a:t>Banks</a:t>
            </a:r>
            <a:r>
              <a:rPr lang="en-US" sz="2000" dirty="0" smtClean="0"/>
              <a:t>, </a:t>
            </a:r>
            <a:r>
              <a:rPr lang="en-US" sz="2000" dirty="0"/>
              <a:t>HR </a:t>
            </a:r>
            <a:r>
              <a:rPr lang="en-US" sz="2000" dirty="0" smtClean="0"/>
              <a:t>Representative – Employee Data Management</a:t>
            </a:r>
            <a:endParaRPr lang="en-US" sz="2000" dirty="0"/>
          </a:p>
          <a:p>
            <a:pPr marL="342900" indent="-342900">
              <a:lnSpc>
                <a:spcPct val="150000"/>
              </a:lnSpc>
              <a:buFont typeface="Wingdings" panose="05000000000000000000" pitchFamily="2" charset="2"/>
              <a:buChar char="§"/>
            </a:pPr>
            <a:r>
              <a:rPr lang="en-US" sz="2000" dirty="0">
                <a:solidFill>
                  <a:srgbClr val="480000"/>
                </a:solidFill>
              </a:rPr>
              <a:t>William “Brad” </a:t>
            </a:r>
            <a:r>
              <a:rPr lang="en-US" sz="2000" dirty="0" smtClean="0">
                <a:solidFill>
                  <a:srgbClr val="480000"/>
                </a:solidFill>
              </a:rPr>
              <a:t>Gilbert</a:t>
            </a:r>
            <a:r>
              <a:rPr lang="en-US" sz="2000" dirty="0" smtClean="0"/>
              <a:t>, </a:t>
            </a:r>
            <a:r>
              <a:rPr lang="en-US" sz="2000" dirty="0"/>
              <a:t>HR </a:t>
            </a:r>
            <a:r>
              <a:rPr lang="en-US" sz="2000" dirty="0" smtClean="0"/>
              <a:t>Specialist – Facilities HR</a:t>
            </a:r>
            <a:endParaRPr lang="en-US" sz="2000" dirty="0"/>
          </a:p>
          <a:p>
            <a:pPr marL="342900" indent="-342900">
              <a:lnSpc>
                <a:spcPct val="150000"/>
              </a:lnSpc>
              <a:buFont typeface="Wingdings" panose="05000000000000000000" pitchFamily="2" charset="2"/>
              <a:buChar char="§"/>
            </a:pPr>
            <a:r>
              <a:rPr lang="en-US" sz="2000" dirty="0">
                <a:solidFill>
                  <a:srgbClr val="480000"/>
                </a:solidFill>
              </a:rPr>
              <a:t>Amber </a:t>
            </a:r>
            <a:r>
              <a:rPr lang="en-US" sz="2000" dirty="0" smtClean="0">
                <a:solidFill>
                  <a:srgbClr val="480000"/>
                </a:solidFill>
              </a:rPr>
              <a:t>Pursley</a:t>
            </a:r>
            <a:r>
              <a:rPr lang="en-US" sz="2000" dirty="0" smtClean="0">
                <a:latin typeface="Garamond" pitchFamily="18" charset="0"/>
              </a:rPr>
              <a:t>, </a:t>
            </a:r>
            <a:r>
              <a:rPr lang="en-US" sz="2000" dirty="0"/>
              <a:t>Communications/Special Projects </a:t>
            </a:r>
            <a:r>
              <a:rPr lang="en-US" sz="2000" dirty="0" smtClean="0"/>
              <a:t>Manager – Administration</a:t>
            </a:r>
            <a:endParaRPr lang="en-US" sz="2000" dirty="0">
              <a:solidFill>
                <a:srgbClr val="480000"/>
              </a:solidFill>
            </a:endParaRPr>
          </a:p>
          <a:p>
            <a:pPr marL="342900" indent="-342900">
              <a:lnSpc>
                <a:spcPct val="150000"/>
              </a:lnSpc>
              <a:buFont typeface="Wingdings" panose="05000000000000000000" pitchFamily="2" charset="2"/>
              <a:buChar char="§"/>
            </a:pPr>
            <a:r>
              <a:rPr lang="en-US" sz="2000" dirty="0">
                <a:solidFill>
                  <a:srgbClr val="480000"/>
                </a:solidFill>
              </a:rPr>
              <a:t>Amelia </a:t>
            </a:r>
            <a:r>
              <a:rPr lang="en-US" sz="2000" dirty="0" smtClean="0">
                <a:solidFill>
                  <a:srgbClr val="480000"/>
                </a:solidFill>
              </a:rPr>
              <a:t>Pye</a:t>
            </a:r>
            <a:r>
              <a:rPr lang="en-US" sz="2000" dirty="0" smtClean="0"/>
              <a:t>, </a:t>
            </a:r>
            <a:r>
              <a:rPr lang="en-US" sz="2000" dirty="0"/>
              <a:t>HR </a:t>
            </a:r>
            <a:r>
              <a:rPr lang="en-US" sz="2000" dirty="0" smtClean="0"/>
              <a:t>Representative – Employee Data Management</a:t>
            </a:r>
            <a:endParaRPr lang="en-US" sz="2000" dirty="0"/>
          </a:p>
          <a:p>
            <a:pPr marL="342900" indent="-342900">
              <a:lnSpc>
                <a:spcPct val="150000"/>
              </a:lnSpc>
              <a:buFont typeface="Wingdings" panose="05000000000000000000" pitchFamily="2" charset="2"/>
              <a:buChar char="§"/>
            </a:pPr>
            <a:r>
              <a:rPr lang="en-US" sz="2000" dirty="0" smtClean="0">
                <a:solidFill>
                  <a:srgbClr val="480000"/>
                </a:solidFill>
              </a:rPr>
              <a:t>Danielle Staats</a:t>
            </a:r>
            <a:r>
              <a:rPr lang="en-US" sz="2000" dirty="0" smtClean="0">
                <a:latin typeface="Garamond" pitchFamily="18" charset="0"/>
              </a:rPr>
              <a:t>, </a:t>
            </a:r>
            <a:r>
              <a:rPr lang="en-US" sz="2000" dirty="0" smtClean="0"/>
              <a:t>Administrative Assistant – Employment</a:t>
            </a:r>
            <a:endParaRPr lang="en-US" sz="2000" dirty="0"/>
          </a:p>
        </p:txBody>
      </p:sp>
      <p:sp>
        <p:nvSpPr>
          <p:cNvPr id="10" name="Title 3"/>
          <p:cNvSpPr txBox="1">
            <a:spLocks/>
          </p:cNvSpPr>
          <p:nvPr/>
        </p:nvSpPr>
        <p:spPr>
          <a:xfrm>
            <a:off x="685800" y="1246188"/>
            <a:ext cx="7772400" cy="7350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New HR Employees</a:t>
            </a:r>
            <a:endParaRPr lang="en-US" dirty="0"/>
          </a:p>
        </p:txBody>
      </p:sp>
      <p:sp>
        <p:nvSpPr>
          <p:cNvPr id="3" name="Date Placeholder 2"/>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8598056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40</a:t>
            </a:fld>
            <a:endParaRPr lang="en-US" dirty="0"/>
          </a:p>
        </p:txBody>
      </p:sp>
      <p:sp>
        <p:nvSpPr>
          <p:cNvPr id="5" name="Content Placeholder 7"/>
          <p:cNvSpPr txBox="1">
            <a:spLocks/>
          </p:cNvSpPr>
          <p:nvPr/>
        </p:nvSpPr>
        <p:spPr>
          <a:xfrm>
            <a:off x="457200" y="1905000"/>
            <a:ext cx="8229600" cy="4191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3000" dirty="0">
                <a:latin typeface="Calibri" pitchFamily="34" charset="0"/>
              </a:rPr>
              <a:t>HR published a procedure document to assist departments in completing leave audits.  Due to the complexity of the guidelines and workbook, we will be developing a class for departments conducting leave audits.</a:t>
            </a:r>
          </a:p>
          <a:p>
            <a:pPr>
              <a:buFont typeface="Wingdings" panose="05000000000000000000" pitchFamily="2" charset="2"/>
              <a:buChar char="§"/>
            </a:pPr>
            <a:r>
              <a:rPr lang="en-US" sz="3000" dirty="0">
                <a:latin typeface="Calibri" pitchFamily="34" charset="0"/>
              </a:rPr>
              <a:t>Informal help sessions will be offered in </a:t>
            </a:r>
            <a:r>
              <a:rPr lang="en-US" sz="3000" b="1" u="sng" dirty="0">
                <a:latin typeface="Calibri" pitchFamily="34" charset="0"/>
              </a:rPr>
              <a:t>UCA 6201 from </a:t>
            </a:r>
            <a:r>
              <a:rPr lang="en-US" sz="3000" b="1" u="sng" dirty="0" smtClean="0">
                <a:latin typeface="Calibri" pitchFamily="34" charset="0"/>
              </a:rPr>
              <a:t>8:30 a.m. – 4:30 p.m.,  </a:t>
            </a:r>
            <a:r>
              <a:rPr lang="en-US" sz="3000" b="1" u="sng" dirty="0">
                <a:latin typeface="Calibri" pitchFamily="34" charset="0"/>
              </a:rPr>
              <a:t>6/2/14 &amp; 6/16/14</a:t>
            </a:r>
            <a:r>
              <a:rPr lang="en-US" sz="3000" dirty="0">
                <a:latin typeface="Calibri" pitchFamily="34" charset="0"/>
              </a:rPr>
              <a:t>.  If you are unable to make the help session, please contact:</a:t>
            </a:r>
          </a:p>
          <a:p>
            <a:pPr marL="914400" lvl="1" indent="-457200">
              <a:lnSpc>
                <a:spcPct val="90000"/>
              </a:lnSpc>
              <a:buFont typeface="Wingdings" panose="05000000000000000000" pitchFamily="2" charset="2"/>
              <a:buChar char="ü"/>
            </a:pPr>
            <a:r>
              <a:rPr lang="en-US" sz="2600" dirty="0">
                <a:latin typeface="Calibri" pitchFamily="34" charset="0"/>
              </a:rPr>
              <a:t>Abigail Lejeune / 644-1449 / </a:t>
            </a:r>
            <a:r>
              <a:rPr lang="en-US" sz="2600" dirty="0">
                <a:latin typeface="Calibri" pitchFamily="34" charset="0"/>
                <a:hlinkClick r:id="rId2"/>
              </a:rPr>
              <a:t>alejeune@admin.fsu.edu</a:t>
            </a:r>
            <a:endParaRPr lang="en-US" sz="2600" dirty="0">
              <a:latin typeface="Calibri" pitchFamily="34" charset="0"/>
            </a:endParaRPr>
          </a:p>
          <a:p>
            <a:pPr marL="914400" lvl="1" indent="-457200">
              <a:lnSpc>
                <a:spcPct val="90000"/>
              </a:lnSpc>
              <a:buFont typeface="Wingdings" panose="05000000000000000000" pitchFamily="2" charset="2"/>
              <a:buChar char="ü"/>
            </a:pPr>
            <a:endParaRPr lang="en-US" sz="3000" dirty="0">
              <a:latin typeface="Calibri" pitchFamily="34" charset="0"/>
            </a:endParaRPr>
          </a:p>
          <a:p>
            <a:endParaRPr lang="en-US" dirty="0" smtClean="0"/>
          </a:p>
          <a:p>
            <a:pPr marL="0" indent="0">
              <a:buFont typeface="Arial" pitchFamily="34" charset="0"/>
              <a:buNone/>
            </a:pPr>
            <a:endParaRPr lang="en-US" dirty="0" smtClean="0"/>
          </a:p>
          <a:p>
            <a:pPr marL="0" indent="0">
              <a:buFont typeface="Arial" pitchFamily="34" charset="0"/>
              <a:buNone/>
            </a:pPr>
            <a:endParaRPr lang="en-US" dirty="0"/>
          </a:p>
        </p:txBody>
      </p:sp>
      <p:sp>
        <p:nvSpPr>
          <p:cNvPr id="6"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t>Leave Audit Guidelines &amp; Workbook</a:t>
            </a:r>
            <a:endParaRPr lang="en-US" dirty="0"/>
          </a:p>
        </p:txBody>
      </p:sp>
    </p:spTree>
    <p:extLst>
      <p:ext uri="{BB962C8B-B14F-4D97-AF65-F5344CB8AC3E}">
        <p14:creationId xmlns:p14="http://schemas.microsoft.com/office/powerpoint/2010/main" val="29052051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2644775"/>
            <a:ext cx="7772400" cy="1089025"/>
          </a:xfrm>
          <a:prstGeom prst="rect">
            <a:avLst/>
          </a:prstGeom>
        </p:spPr>
        <p:txBody>
          <a:bodyPr>
            <a:normAutofit/>
          </a:bodyPr>
          <a:lstStyle/>
          <a:p>
            <a:r>
              <a:rPr lang="en-US" sz="6000" b="1" dirty="0" smtClean="0">
                <a:hlinkClick r:id="rId2" action="ppaction://hlinkpres?slideindex=1&amp;slidetitle="/>
              </a:rPr>
              <a:t>BREAK</a:t>
            </a:r>
            <a:endParaRPr lang="en-US" sz="6000" b="1"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41</a:t>
            </a:fld>
            <a:endParaRPr lang="en-US" dirty="0"/>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1812479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rmAutofit/>
          </a:bodyPr>
          <a:lstStyle/>
          <a:p>
            <a:r>
              <a:rPr lang="en-US" dirty="0" smtClean="0"/>
              <a:t>Department Representative Recognition</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42</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 useBgFill="1">
        <p:nvSpPr>
          <p:cNvPr id="6" name="Title 1"/>
          <p:cNvSpPr txBox="1">
            <a:spLocks/>
          </p:cNvSpPr>
          <p:nvPr/>
        </p:nvSpPr>
        <p:spPr bwMode="auto">
          <a:xfrm>
            <a:off x="609600" y="3200400"/>
            <a:ext cx="8001000" cy="25908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480000"/>
                </a:solidFill>
                <a:latin typeface="+mn-lt"/>
              </a:rPr>
              <a:t>Renisha Gibbs</a:t>
            </a:r>
          </a:p>
          <a:p>
            <a:endParaRPr lang="en-US" sz="3600" dirty="0">
              <a:solidFill>
                <a:srgbClr val="480000"/>
              </a:solidFill>
              <a:latin typeface="+mn-lt"/>
            </a:endParaRPr>
          </a:p>
          <a:p>
            <a:r>
              <a:rPr lang="en-US" sz="3600" dirty="0" smtClean="0">
                <a:latin typeface="+mn-lt"/>
              </a:rPr>
              <a:t>Assistant Vice President for Human Resources &amp; Finance and Administration Chief of Staff</a:t>
            </a:r>
            <a:endParaRPr lang="en-US" sz="3600" dirty="0">
              <a:latin typeface="+mn-lt"/>
            </a:endParaRPr>
          </a:p>
        </p:txBody>
      </p:sp>
    </p:spTree>
    <p:extLst>
      <p:ext uri="{BB962C8B-B14F-4D97-AF65-F5344CB8AC3E}">
        <p14:creationId xmlns:p14="http://schemas.microsoft.com/office/powerpoint/2010/main" val="32086851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09600" y="1752600"/>
            <a:ext cx="7772400" cy="4462760"/>
          </a:xfrm>
          <a:prstGeom prst="rect">
            <a:avLst/>
          </a:prstGeom>
          <a:noFill/>
        </p:spPr>
        <p:txBody>
          <a:bodyPr wrap="square" rtlCol="0">
            <a:spAutoFit/>
          </a:bodyPr>
          <a:lstStyle/>
          <a:p>
            <a:pPr>
              <a:spcBef>
                <a:spcPts val="0"/>
              </a:spcBef>
              <a:buFont typeface="Wingdings" panose="05000000000000000000" pitchFamily="2" charset="2"/>
              <a:buChar char="§"/>
            </a:pPr>
            <a:r>
              <a:rPr lang="en-US" sz="2000" b="1" dirty="0">
                <a:solidFill>
                  <a:srgbClr val="480000"/>
                </a:solidFill>
              </a:rPr>
              <a:t>Tony Daniels</a:t>
            </a:r>
            <a:r>
              <a:rPr lang="en-US" sz="2000" dirty="0">
                <a:latin typeface="Calibri" pitchFamily="34" charset="0"/>
              </a:rPr>
              <a:t>, Administrative Specialist, UBA College of Music</a:t>
            </a:r>
          </a:p>
          <a:p>
            <a:pPr>
              <a:spcBef>
                <a:spcPts val="0"/>
              </a:spcBef>
              <a:buFont typeface="Wingdings" panose="05000000000000000000" pitchFamily="2" charset="2"/>
              <a:buChar char="§"/>
            </a:pPr>
            <a:r>
              <a:rPr lang="en-US" sz="2000" b="1" dirty="0">
                <a:solidFill>
                  <a:srgbClr val="480000"/>
                </a:solidFill>
              </a:rPr>
              <a:t>Dorothy Gochnauer</a:t>
            </a:r>
            <a:r>
              <a:rPr lang="en-US" sz="2000" dirty="0">
                <a:latin typeface="Calibri" pitchFamily="34" charset="0"/>
              </a:rPr>
              <a:t>, Financial Specialist, UBA Florida Natural Areas Inventory</a:t>
            </a:r>
          </a:p>
          <a:p>
            <a:pPr>
              <a:spcBef>
                <a:spcPts val="0"/>
              </a:spcBef>
              <a:buFont typeface="Wingdings" panose="05000000000000000000" pitchFamily="2" charset="2"/>
              <a:buChar char="§"/>
            </a:pPr>
            <a:r>
              <a:rPr lang="en-US" sz="2000" b="1" dirty="0">
                <a:solidFill>
                  <a:srgbClr val="480000"/>
                </a:solidFill>
              </a:rPr>
              <a:t>Traci Jones</a:t>
            </a:r>
            <a:r>
              <a:rPr lang="en-US" sz="2000" dirty="0">
                <a:latin typeface="Calibri" pitchFamily="34" charset="0"/>
              </a:rPr>
              <a:t>, Assistant Director, Florida Center for Interactive Media</a:t>
            </a:r>
          </a:p>
          <a:p>
            <a:pPr>
              <a:spcBef>
                <a:spcPts val="0"/>
              </a:spcBef>
              <a:buFont typeface="Wingdings" panose="05000000000000000000" pitchFamily="2" charset="2"/>
              <a:buChar char="§"/>
            </a:pPr>
            <a:r>
              <a:rPr lang="en-US" sz="2000" b="1" dirty="0">
                <a:solidFill>
                  <a:srgbClr val="480000"/>
                </a:solidFill>
              </a:rPr>
              <a:t>Constance Lee</a:t>
            </a:r>
            <a:r>
              <a:rPr lang="en-US" sz="2000" dirty="0">
                <a:latin typeface="Calibri" pitchFamily="34" charset="0"/>
              </a:rPr>
              <a:t>, Administrative Specialist, Center for Academic and Professional Development Dean’s Office</a:t>
            </a:r>
          </a:p>
          <a:p>
            <a:pPr>
              <a:spcBef>
                <a:spcPts val="0"/>
              </a:spcBef>
              <a:buFont typeface="Wingdings" panose="05000000000000000000" pitchFamily="2" charset="2"/>
              <a:buChar char="§"/>
            </a:pPr>
            <a:r>
              <a:rPr lang="en-US" sz="2000" b="1" dirty="0">
                <a:solidFill>
                  <a:srgbClr val="480000"/>
                </a:solidFill>
              </a:rPr>
              <a:t>Haley Llewellyn</a:t>
            </a:r>
            <a:r>
              <a:rPr lang="en-US" sz="2000" dirty="0">
                <a:latin typeface="Calibri" pitchFamily="34" charset="0"/>
              </a:rPr>
              <a:t>, Administrative Specialist, College of Engineering Dean’s Office</a:t>
            </a:r>
          </a:p>
          <a:p>
            <a:pPr>
              <a:spcBef>
                <a:spcPts val="0"/>
              </a:spcBef>
              <a:buFont typeface="Wingdings" panose="05000000000000000000" pitchFamily="2" charset="2"/>
              <a:buChar char="§"/>
            </a:pPr>
            <a:r>
              <a:rPr lang="en-US" sz="2000" b="1" dirty="0">
                <a:solidFill>
                  <a:srgbClr val="480000"/>
                </a:solidFill>
              </a:rPr>
              <a:t>Amanda O’Connell</a:t>
            </a:r>
            <a:r>
              <a:rPr lang="en-US" sz="2000" dirty="0">
                <a:latin typeface="Calibri" pitchFamily="34" charset="0"/>
              </a:rPr>
              <a:t>, Staff Services Associate, UBA FSU Police Department</a:t>
            </a:r>
          </a:p>
          <a:p>
            <a:pPr>
              <a:spcBef>
                <a:spcPts val="0"/>
              </a:spcBef>
              <a:buFont typeface="Wingdings" panose="05000000000000000000" pitchFamily="2" charset="2"/>
              <a:buChar char="§"/>
            </a:pPr>
            <a:r>
              <a:rPr lang="en-US" sz="2000" b="1" dirty="0">
                <a:solidFill>
                  <a:srgbClr val="480000"/>
                </a:solidFill>
              </a:rPr>
              <a:t>Holly Stafford</a:t>
            </a:r>
            <a:r>
              <a:rPr lang="en-US" sz="2000" dirty="0">
                <a:latin typeface="Calibri" pitchFamily="34" charset="0"/>
              </a:rPr>
              <a:t>, Staff Services Associate, UBA National High Magnetic Field Lab</a:t>
            </a:r>
          </a:p>
          <a:p>
            <a:pPr>
              <a:spcBef>
                <a:spcPts val="0"/>
              </a:spcBef>
              <a:buFont typeface="Wingdings" panose="05000000000000000000" pitchFamily="2" charset="2"/>
              <a:buChar char="§"/>
            </a:pPr>
            <a:r>
              <a:rPr lang="en-US" sz="2000" b="1" dirty="0">
                <a:solidFill>
                  <a:srgbClr val="480000"/>
                </a:solidFill>
              </a:rPr>
              <a:t>Sheila Williams</a:t>
            </a:r>
            <a:r>
              <a:rPr lang="en-US" sz="2000" dirty="0">
                <a:latin typeface="Calibri" pitchFamily="34" charset="0"/>
              </a:rPr>
              <a:t>, Assistant Director, Institute of Science and Public </a:t>
            </a:r>
            <a:r>
              <a:rPr lang="en-US" sz="2000" dirty="0" smtClean="0">
                <a:latin typeface="Calibri" pitchFamily="34" charset="0"/>
              </a:rPr>
              <a:t>Affairs</a:t>
            </a:r>
            <a:endParaRPr lang="en-US" sz="2000" dirty="0">
              <a:latin typeface="Calibri" pitchFamily="34" charset="0"/>
            </a:endParaRP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43</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
        <p:nvSpPr>
          <p:cNvPr id="14" name="Title 3"/>
          <p:cNvSpPr txBox="1">
            <a:spLocks/>
          </p:cNvSpPr>
          <p:nvPr/>
        </p:nvSpPr>
        <p:spPr>
          <a:xfrm>
            <a:off x="228600" y="1143000"/>
            <a:ext cx="86868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Outstanding Department Representative Nominees</a:t>
            </a:r>
            <a:endParaRPr lang="en-US" sz="3200" dirty="0"/>
          </a:p>
        </p:txBody>
      </p:sp>
    </p:spTree>
    <p:extLst>
      <p:ext uri="{BB962C8B-B14F-4D97-AF65-F5344CB8AC3E}">
        <p14:creationId xmlns:p14="http://schemas.microsoft.com/office/powerpoint/2010/main" val="32305092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44</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
        <p:nvSpPr>
          <p:cNvPr id="6" name="Subtitle 4"/>
          <p:cNvSpPr txBox="1">
            <a:spLocks/>
          </p:cNvSpPr>
          <p:nvPr/>
        </p:nvSpPr>
        <p:spPr>
          <a:xfrm>
            <a:off x="533400" y="3886200"/>
            <a:ext cx="8077200" cy="137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5400" b="1" dirty="0" smtClean="0">
                <a:solidFill>
                  <a:srgbClr val="480000"/>
                </a:solidFill>
              </a:rPr>
              <a:t>Tony Daniels</a:t>
            </a:r>
          </a:p>
          <a:p>
            <a:pPr marL="0" indent="0" algn="ctr">
              <a:buFont typeface="Arial" pitchFamily="34" charset="0"/>
              <a:buNone/>
            </a:pPr>
            <a:r>
              <a:rPr lang="en-US" sz="2800" dirty="0" smtClean="0">
                <a:solidFill>
                  <a:srgbClr val="480000"/>
                </a:solidFill>
              </a:rPr>
              <a:t>Administrative Specialist, UBA College of Music</a:t>
            </a:r>
          </a:p>
        </p:txBody>
      </p:sp>
      <p:sp>
        <p:nvSpPr>
          <p:cNvPr id="14" name="Title 3"/>
          <p:cNvSpPr txBox="1">
            <a:spLocks/>
          </p:cNvSpPr>
          <p:nvPr/>
        </p:nvSpPr>
        <p:spPr>
          <a:xfrm>
            <a:off x="685800" y="1295400"/>
            <a:ext cx="7772400" cy="2362200"/>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Spring/Summer 2014 Outstanding Department Representative</a:t>
            </a:r>
          </a:p>
          <a:p>
            <a:pPr>
              <a:spcBef>
                <a:spcPts val="1200"/>
              </a:spcBef>
              <a:spcAft>
                <a:spcPts val="1200"/>
              </a:spcAft>
            </a:pPr>
            <a:r>
              <a:rPr lang="en-US" sz="3000" dirty="0"/>
              <a:t>and</a:t>
            </a:r>
          </a:p>
          <a:p>
            <a:r>
              <a:rPr lang="en-US" sz="4000" dirty="0"/>
              <a:t>“Essential </a:t>
            </a:r>
            <a:r>
              <a:rPr lang="en-US" sz="4000" dirty="0" smtClean="0"/>
              <a:t>Piece” </a:t>
            </a:r>
            <a:r>
              <a:rPr lang="en-US" sz="4000" dirty="0"/>
              <a:t>Award </a:t>
            </a:r>
            <a:r>
              <a:rPr lang="en-US" sz="4000" dirty="0" smtClean="0"/>
              <a:t>Recipient</a:t>
            </a:r>
            <a:endParaRPr lang="en-US" sz="4000" dirty="0"/>
          </a:p>
        </p:txBody>
      </p:sp>
    </p:spTree>
    <p:extLst>
      <p:ext uri="{BB962C8B-B14F-4D97-AF65-F5344CB8AC3E}">
        <p14:creationId xmlns:p14="http://schemas.microsoft.com/office/powerpoint/2010/main" val="32305092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Autofit/>
          </a:bodyPr>
          <a:lstStyle/>
          <a:p>
            <a:r>
              <a:rPr lang="en-US" dirty="0" smtClean="0"/>
              <a:t>VEVRAA/503 Updates</a:t>
            </a:r>
            <a:endParaRPr lang="en-US" dirty="0"/>
          </a:p>
        </p:txBody>
      </p:sp>
      <p:sp>
        <p:nvSpPr>
          <p:cNvPr id="5" name="Subtitle 4"/>
          <p:cNvSpPr>
            <a:spLocks noGrp="1"/>
          </p:cNvSpPr>
          <p:nvPr>
            <p:ph type="subTitle" idx="4294967295"/>
          </p:nvPr>
        </p:nvSpPr>
        <p:spPr>
          <a:xfrm>
            <a:off x="609600" y="3124200"/>
            <a:ext cx="7924800" cy="1905000"/>
          </a:xfrm>
          <a:prstGeom prst="rect">
            <a:avLst/>
          </a:prstGeom>
        </p:spPr>
        <p:txBody>
          <a:bodyPr>
            <a:normAutofit/>
          </a:bodyPr>
          <a:lstStyle/>
          <a:p>
            <a:pPr marL="0" indent="0" algn="ctr">
              <a:buNone/>
            </a:pPr>
            <a:r>
              <a:rPr lang="en-US" dirty="0" smtClean="0">
                <a:solidFill>
                  <a:srgbClr val="480000"/>
                </a:solidFill>
              </a:rPr>
              <a:t>Mandy Manning</a:t>
            </a:r>
          </a:p>
          <a:p>
            <a:pPr marL="0" indent="0" algn="ctr">
              <a:buNone/>
            </a:pPr>
            <a:r>
              <a:rPr lang="en-US" dirty="0" smtClean="0">
                <a:solidFill>
                  <a:srgbClr val="480000"/>
                </a:solidFill>
              </a:rPr>
              <a:t>Senior HR Specialist, Equal Opportunity &amp; Compliance</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45</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9633042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2999"/>
            <a:ext cx="8229600" cy="1314033"/>
          </a:xfrm>
          <a:prstGeom prst="rect">
            <a:avLst/>
          </a:prstGeom>
        </p:spPr>
        <p:txBody>
          <a:bodyPr>
            <a:noAutofit/>
          </a:bodyPr>
          <a:lstStyle/>
          <a:p>
            <a:r>
              <a:rPr lang="en-US" sz="3600" dirty="0"/>
              <a:t>Office of Federal Contract Compliance Programs (OFCCP)</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46</a:t>
            </a:fld>
            <a:endParaRPr lang="en-US" dirty="0"/>
          </a:p>
        </p:txBody>
      </p:sp>
      <p:sp>
        <p:nvSpPr>
          <p:cNvPr id="9" name="TextBox 8"/>
          <p:cNvSpPr txBox="1"/>
          <p:nvPr/>
        </p:nvSpPr>
        <p:spPr>
          <a:xfrm>
            <a:off x="381000" y="2457033"/>
            <a:ext cx="8153400" cy="2800767"/>
          </a:xfrm>
          <a:prstGeom prst="rect">
            <a:avLst/>
          </a:prstGeom>
          <a:noFill/>
        </p:spPr>
        <p:txBody>
          <a:bodyPr wrap="square" rtlCol="0">
            <a:spAutoFit/>
          </a:bodyPr>
          <a:lstStyle/>
          <a:p>
            <a:pPr algn="ctr"/>
            <a:r>
              <a:rPr lang="en-US" altLang="en-US" sz="3200" b="1" u="sng" dirty="0">
                <a:latin typeface="Calibri" pitchFamily="34" charset="0"/>
              </a:rPr>
              <a:t>New Regulations:</a:t>
            </a:r>
          </a:p>
          <a:p>
            <a:pPr algn="ctr"/>
            <a:r>
              <a:rPr lang="en-US" altLang="en-US" sz="1600" b="1" u="sng" dirty="0" smtClean="0">
                <a:latin typeface="Calibri" pitchFamily="34" charset="0"/>
              </a:rPr>
              <a:t> </a:t>
            </a:r>
          </a:p>
          <a:p>
            <a:pPr marL="342900" indent="-342900">
              <a:buFont typeface="Wingdings" panose="05000000000000000000" pitchFamily="2" charset="2"/>
              <a:buChar char="§"/>
            </a:pPr>
            <a:r>
              <a:rPr lang="en-US" altLang="en-US" sz="3200" dirty="0" smtClean="0">
                <a:latin typeface="Calibri" pitchFamily="34" charset="0"/>
              </a:rPr>
              <a:t>VEVRAA</a:t>
            </a:r>
            <a:r>
              <a:rPr lang="en-US" altLang="en-US" sz="3200" dirty="0">
                <a:latin typeface="Calibri" pitchFamily="34" charset="0"/>
              </a:rPr>
              <a:t>: Vietnam Era Veterans’ Readjustment Assistance </a:t>
            </a:r>
            <a:r>
              <a:rPr lang="en-US" altLang="en-US" sz="3200" dirty="0" smtClean="0">
                <a:latin typeface="Calibri" pitchFamily="34" charset="0"/>
              </a:rPr>
              <a:t>Act</a:t>
            </a:r>
          </a:p>
          <a:p>
            <a:pPr marL="342900" indent="-342900">
              <a:buFont typeface="Wingdings" panose="05000000000000000000" pitchFamily="2" charset="2"/>
              <a:buChar char="§"/>
            </a:pPr>
            <a:endParaRPr lang="en-US" altLang="en-US" sz="3200" dirty="0">
              <a:latin typeface="Calibri" pitchFamily="34" charset="0"/>
            </a:endParaRPr>
          </a:p>
          <a:p>
            <a:pPr marL="342900" indent="-342900">
              <a:buFont typeface="Wingdings" panose="05000000000000000000" pitchFamily="2" charset="2"/>
              <a:buChar char="§"/>
            </a:pPr>
            <a:r>
              <a:rPr lang="en-US" altLang="en-US" sz="3200" dirty="0">
                <a:latin typeface="Calibri" pitchFamily="34" charset="0"/>
              </a:rPr>
              <a:t>503: Section 503 of the Rehabilitation </a:t>
            </a:r>
            <a:r>
              <a:rPr lang="en-US" altLang="en-US" sz="3200" dirty="0" smtClean="0">
                <a:latin typeface="Calibri" pitchFamily="34" charset="0"/>
              </a:rPr>
              <a:t>Act</a:t>
            </a:r>
            <a:endParaRPr lang="en-US" altLang="en-US" sz="3200" dirty="0">
              <a:latin typeface="Calibri" pitchFamily="34" charset="0"/>
            </a:endParaRP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0070242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VEVRAA/503</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47</a:t>
            </a:fld>
            <a:endParaRPr lang="en-US" dirty="0"/>
          </a:p>
        </p:txBody>
      </p:sp>
      <p:sp>
        <p:nvSpPr>
          <p:cNvPr id="9" name="TextBox 8"/>
          <p:cNvSpPr txBox="1"/>
          <p:nvPr/>
        </p:nvSpPr>
        <p:spPr>
          <a:xfrm>
            <a:off x="381000" y="2057400"/>
            <a:ext cx="8153400" cy="3046988"/>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Language </a:t>
            </a:r>
            <a:r>
              <a:rPr lang="en-US" altLang="en-US" sz="3200" dirty="0">
                <a:latin typeface="Calibri" pitchFamily="34" charset="0"/>
              </a:rPr>
              <a:t>for contracts and purchase orders</a:t>
            </a:r>
          </a:p>
          <a:p>
            <a:pPr marL="342900" indent="-342900">
              <a:buFont typeface="Wingdings" panose="05000000000000000000" pitchFamily="2" charset="2"/>
              <a:buChar char="§"/>
            </a:pPr>
            <a:r>
              <a:rPr lang="en-US" altLang="en-US" sz="3200" dirty="0">
                <a:latin typeface="Calibri" pitchFamily="34" charset="0"/>
              </a:rPr>
              <a:t>Tagline for employment advertisements</a:t>
            </a:r>
          </a:p>
          <a:p>
            <a:pPr marL="342900" indent="-342900">
              <a:buFont typeface="Wingdings" panose="05000000000000000000" pitchFamily="2" charset="2"/>
              <a:buChar char="§"/>
            </a:pPr>
            <a:r>
              <a:rPr lang="en-US" altLang="en-US" sz="3200" dirty="0">
                <a:latin typeface="Calibri" pitchFamily="34" charset="0"/>
              </a:rPr>
              <a:t>Employment pre-offer self-ID</a:t>
            </a:r>
          </a:p>
          <a:p>
            <a:pPr marL="342900" indent="-342900">
              <a:buFont typeface="Wingdings" panose="05000000000000000000" pitchFamily="2" charset="2"/>
              <a:buChar char="§"/>
            </a:pPr>
            <a:r>
              <a:rPr lang="en-US" altLang="en-US" sz="3200" dirty="0">
                <a:latin typeface="Calibri" pitchFamily="34" charset="0"/>
              </a:rPr>
              <a:t>Employment post-offer self-ID</a:t>
            </a:r>
          </a:p>
          <a:p>
            <a:pPr marL="342900" indent="-342900">
              <a:buFont typeface="Wingdings" panose="05000000000000000000" pitchFamily="2" charset="2"/>
              <a:buChar char="§"/>
            </a:pPr>
            <a:r>
              <a:rPr lang="en-US" altLang="en-US" sz="3200" dirty="0">
                <a:latin typeface="Calibri" pitchFamily="34" charset="0"/>
              </a:rPr>
              <a:t>Workforce survey</a:t>
            </a:r>
          </a:p>
          <a:p>
            <a:pPr marL="342900" indent="-342900">
              <a:buFont typeface="Wingdings" panose="05000000000000000000" pitchFamily="2" charset="2"/>
              <a:buChar char="§"/>
            </a:pPr>
            <a:r>
              <a:rPr lang="en-US" altLang="en-US" sz="3200" dirty="0">
                <a:latin typeface="Calibri" pitchFamily="34" charset="0"/>
              </a:rPr>
              <a:t>Affirmative Action goals</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6373785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Autofit/>
          </a:bodyPr>
          <a:lstStyle/>
          <a:p>
            <a:r>
              <a:rPr lang="en-US" dirty="0" smtClean="0"/>
              <a:t>Payroll Announcements</a:t>
            </a:r>
            <a:endParaRPr lang="en-US" dirty="0"/>
          </a:p>
        </p:txBody>
      </p:sp>
      <p:sp>
        <p:nvSpPr>
          <p:cNvPr id="5" name="Subtitle 4"/>
          <p:cNvSpPr>
            <a:spLocks noGrp="1"/>
          </p:cNvSpPr>
          <p:nvPr>
            <p:ph type="subTitle" idx="4294967295"/>
          </p:nvPr>
        </p:nvSpPr>
        <p:spPr>
          <a:xfrm>
            <a:off x="609600" y="3124200"/>
            <a:ext cx="7924800" cy="1524000"/>
          </a:xfrm>
          <a:prstGeom prst="rect">
            <a:avLst/>
          </a:prstGeom>
        </p:spPr>
        <p:txBody>
          <a:bodyPr>
            <a:normAutofit/>
          </a:bodyPr>
          <a:lstStyle/>
          <a:p>
            <a:pPr marL="0" indent="0" algn="ctr">
              <a:buNone/>
            </a:pPr>
            <a:r>
              <a:rPr lang="en-US" dirty="0" smtClean="0">
                <a:solidFill>
                  <a:srgbClr val="480000"/>
                </a:solidFill>
              </a:rPr>
              <a:t>Beverly Miller</a:t>
            </a:r>
          </a:p>
          <a:p>
            <a:pPr marL="0" indent="0" algn="ctr">
              <a:buNone/>
            </a:pPr>
            <a:r>
              <a:rPr lang="en-US" dirty="0" smtClean="0">
                <a:solidFill>
                  <a:srgbClr val="480000"/>
                </a:solidFill>
              </a:rPr>
              <a:t>Associate Controller, Payroll Services</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48</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8896962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49</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Tax</a:t>
            </a:r>
            <a:endParaRPr lang="en-US" dirty="0"/>
          </a:p>
        </p:txBody>
      </p:sp>
      <p:sp>
        <p:nvSpPr>
          <p:cNvPr id="5" name="TextBox 4"/>
          <p:cNvSpPr txBox="1"/>
          <p:nvPr/>
        </p:nvSpPr>
        <p:spPr>
          <a:xfrm>
            <a:off x="381000" y="1905000"/>
            <a:ext cx="8153400" cy="4093428"/>
          </a:xfrm>
          <a:prstGeom prst="rect">
            <a:avLst/>
          </a:prstGeom>
          <a:noFill/>
        </p:spPr>
        <p:txBody>
          <a:bodyPr wrap="square" rtlCol="0">
            <a:spAutoFit/>
          </a:bodyPr>
          <a:lstStyle/>
          <a:p>
            <a:pPr marL="342900" indent="-342900">
              <a:buFont typeface="Wingdings" panose="05000000000000000000" pitchFamily="2" charset="2"/>
              <a:buChar char="§"/>
            </a:pPr>
            <a:r>
              <a:rPr lang="en-US" altLang="en-US" sz="2600" dirty="0">
                <a:latin typeface="Calibri" pitchFamily="34" charset="0"/>
              </a:rPr>
              <a:t>All nonresident alien (NRA) employees, independent contractors, research participants and non-qualified scholarships are paid through the payroll system</a:t>
            </a:r>
            <a:r>
              <a:rPr lang="en-US" altLang="en-US" sz="2600" dirty="0" smtClean="0">
                <a:latin typeface="Calibri" pitchFamily="34" charset="0"/>
              </a:rPr>
              <a:t>.</a:t>
            </a:r>
          </a:p>
          <a:p>
            <a:pPr marL="342900" indent="-342900">
              <a:buFont typeface="Wingdings" panose="05000000000000000000" pitchFamily="2" charset="2"/>
              <a:buChar char="§"/>
            </a:pPr>
            <a:r>
              <a:rPr lang="en-US" altLang="en-US" sz="2600" dirty="0" smtClean="0">
                <a:latin typeface="Calibri" pitchFamily="34" charset="0"/>
              </a:rPr>
              <a:t>The </a:t>
            </a:r>
            <a:r>
              <a:rPr lang="en-US" altLang="en-US" sz="2600" dirty="0">
                <a:latin typeface="Calibri" pitchFamily="34" charset="0"/>
              </a:rPr>
              <a:t>deadline for submitting requests for non-qualified scholarship payments for NRAs is the same as the deadlines for appointment papers due to Human Resources (the first day of the pay period) to guarantee processing on the current pay cycle.  If the NRA does not provide all immigration and Glacier tax documents, the payment will not be processed</a:t>
            </a:r>
            <a:r>
              <a:rPr lang="en-US" altLang="en-US" sz="2600" dirty="0" smtClean="0">
                <a:latin typeface="Calibri" pitchFamily="34" charset="0"/>
              </a:rPr>
              <a:t>.</a:t>
            </a:r>
            <a:endParaRPr lang="en-US" altLang="en-US" sz="2600" dirty="0">
              <a:latin typeface="Calibri" pitchFamily="34" charset="0"/>
            </a:endParaRPr>
          </a:p>
        </p:txBody>
      </p:sp>
    </p:spTree>
    <p:extLst>
      <p:ext uri="{BB962C8B-B14F-4D97-AF65-F5344CB8AC3E}">
        <p14:creationId xmlns:p14="http://schemas.microsoft.com/office/powerpoint/2010/main" val="1691991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rmAutofit/>
          </a:bodyPr>
          <a:lstStyle/>
          <a:p>
            <a:r>
              <a:rPr lang="en-US" sz="3600" dirty="0" smtClean="0"/>
              <a:t>Employment &amp; Compensation/Classification Updates</a:t>
            </a:r>
            <a:endParaRPr lang="en-US" sz="3600" dirty="0"/>
          </a:p>
        </p:txBody>
      </p:sp>
      <p:sp>
        <p:nvSpPr>
          <p:cNvPr id="5" name="Subtitle 4"/>
          <p:cNvSpPr>
            <a:spLocks noGrp="1"/>
          </p:cNvSpPr>
          <p:nvPr>
            <p:ph type="subTitle" idx="4294967295"/>
          </p:nvPr>
        </p:nvSpPr>
        <p:spPr>
          <a:xfrm>
            <a:off x="609600" y="3124200"/>
            <a:ext cx="7924800" cy="1524000"/>
          </a:xfrm>
          <a:prstGeom prst="rect">
            <a:avLst/>
          </a:prstGeom>
        </p:spPr>
        <p:txBody>
          <a:bodyPr>
            <a:normAutofit/>
          </a:bodyPr>
          <a:lstStyle/>
          <a:p>
            <a:pPr marL="0" indent="0" algn="ctr">
              <a:buNone/>
            </a:pPr>
            <a:r>
              <a:rPr lang="en-US" dirty="0" smtClean="0">
                <a:solidFill>
                  <a:srgbClr val="480000"/>
                </a:solidFill>
              </a:rPr>
              <a:t>Drew Meehan</a:t>
            </a:r>
          </a:p>
          <a:p>
            <a:pPr marL="0" indent="0" algn="ctr">
              <a:buNone/>
            </a:pPr>
            <a:r>
              <a:rPr lang="en-US" dirty="0" smtClean="0">
                <a:solidFill>
                  <a:srgbClr val="480000"/>
                </a:solidFill>
              </a:rPr>
              <a:t>Associate Director, Human Resources</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5</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11534326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50</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Tax (cont.)</a:t>
            </a:r>
            <a:endParaRPr lang="en-US" dirty="0"/>
          </a:p>
        </p:txBody>
      </p:sp>
      <p:sp>
        <p:nvSpPr>
          <p:cNvPr id="5" name="TextBox 4"/>
          <p:cNvSpPr txBox="1"/>
          <p:nvPr/>
        </p:nvSpPr>
        <p:spPr>
          <a:xfrm>
            <a:off x="381000" y="2057400"/>
            <a:ext cx="8153400" cy="2492990"/>
          </a:xfrm>
          <a:prstGeom prst="rect">
            <a:avLst/>
          </a:prstGeom>
          <a:noFill/>
        </p:spPr>
        <p:txBody>
          <a:bodyPr wrap="square" rtlCol="0">
            <a:spAutoFit/>
          </a:bodyPr>
          <a:lstStyle/>
          <a:p>
            <a:pPr marL="342900" indent="-342900">
              <a:buFont typeface="Wingdings" panose="05000000000000000000" pitchFamily="2" charset="2"/>
              <a:buChar char="§"/>
            </a:pPr>
            <a:r>
              <a:rPr lang="en-US" altLang="en-US" sz="2600" dirty="0">
                <a:latin typeface="Calibri" pitchFamily="34" charset="0"/>
              </a:rPr>
              <a:t>Departments should notify the payroll tax team as soon as it has knowledge of a foreign guest speaker or performer coming to FSU. This will expedite the collection of all necessary immigration and Glacier tax documents needed to process a payment to the guest speaker or performer.</a:t>
            </a:r>
          </a:p>
        </p:txBody>
      </p:sp>
    </p:spTree>
    <p:extLst>
      <p:ext uri="{BB962C8B-B14F-4D97-AF65-F5344CB8AC3E}">
        <p14:creationId xmlns:p14="http://schemas.microsoft.com/office/powerpoint/2010/main" val="3550903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51</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Tax (cont.)</a:t>
            </a:r>
            <a:endParaRPr lang="en-US" dirty="0"/>
          </a:p>
        </p:txBody>
      </p:sp>
      <p:sp>
        <p:nvSpPr>
          <p:cNvPr id="5" name="TextBox 4"/>
          <p:cNvSpPr txBox="1"/>
          <p:nvPr/>
        </p:nvSpPr>
        <p:spPr>
          <a:xfrm>
            <a:off x="381000" y="2057400"/>
            <a:ext cx="8153400" cy="4093428"/>
          </a:xfrm>
          <a:prstGeom prst="rect">
            <a:avLst/>
          </a:prstGeom>
          <a:noFill/>
        </p:spPr>
        <p:txBody>
          <a:bodyPr wrap="square" rtlCol="0">
            <a:spAutoFit/>
          </a:bodyPr>
          <a:lstStyle/>
          <a:p>
            <a:pPr marL="342900" indent="-342900">
              <a:buFont typeface="Wingdings" panose="05000000000000000000" pitchFamily="2" charset="2"/>
              <a:buChar char="§"/>
            </a:pPr>
            <a:r>
              <a:rPr lang="en-US" altLang="en-US" sz="2600" dirty="0">
                <a:latin typeface="Calibri" pitchFamily="34" charset="0"/>
              </a:rPr>
              <a:t>If departments are hiring any NRAs for Fall 2014 and the NRA is already in the country, contact the payroll tax team (Alisha Dillon) immediately so the process of collecting the individual’s Glacier tax documents can be implemented. This will assist the NRA in not losing treaty benefits associated with their first paycheck.  </a:t>
            </a:r>
          </a:p>
          <a:p>
            <a:pPr marL="342900" indent="-342900">
              <a:buFont typeface="Wingdings" panose="05000000000000000000" pitchFamily="2" charset="2"/>
              <a:buChar char="§"/>
            </a:pPr>
            <a:r>
              <a:rPr lang="en-US" altLang="en-US" sz="2600" dirty="0" smtClean="0">
                <a:latin typeface="Calibri" pitchFamily="34" charset="0"/>
              </a:rPr>
              <a:t>The </a:t>
            </a:r>
            <a:r>
              <a:rPr lang="en-US" altLang="en-US" sz="2600" dirty="0">
                <a:latin typeface="Calibri" pitchFamily="34" charset="0"/>
              </a:rPr>
              <a:t>Payroll Tax team (Evelynn Steffen) should be immediately notified if a department hires a foreign national to work both in the United States and abroad so the employee is properly taxed on all wages.</a:t>
            </a:r>
          </a:p>
        </p:txBody>
      </p:sp>
    </p:spTree>
    <p:extLst>
      <p:ext uri="{BB962C8B-B14F-4D97-AF65-F5344CB8AC3E}">
        <p14:creationId xmlns:p14="http://schemas.microsoft.com/office/powerpoint/2010/main" val="15901154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52</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Processing</a:t>
            </a:r>
            <a:endParaRPr lang="en-US" dirty="0"/>
          </a:p>
        </p:txBody>
      </p:sp>
      <p:sp>
        <p:nvSpPr>
          <p:cNvPr id="5" name="TextBox 4"/>
          <p:cNvSpPr txBox="1"/>
          <p:nvPr/>
        </p:nvSpPr>
        <p:spPr>
          <a:xfrm>
            <a:off x="381000" y="2057400"/>
            <a:ext cx="8153400" cy="3293209"/>
          </a:xfrm>
          <a:prstGeom prst="rect">
            <a:avLst/>
          </a:prstGeom>
          <a:noFill/>
        </p:spPr>
        <p:txBody>
          <a:bodyPr wrap="square" rtlCol="0">
            <a:spAutoFit/>
          </a:bodyPr>
          <a:lstStyle/>
          <a:p>
            <a:pPr marL="342900" indent="-342900">
              <a:buFont typeface="Wingdings" panose="05000000000000000000" pitchFamily="2" charset="2"/>
              <a:buChar char="§"/>
            </a:pPr>
            <a:r>
              <a:rPr lang="en-US" altLang="en-US" sz="2600" dirty="0">
                <a:latin typeface="Calibri" pitchFamily="34" charset="0"/>
              </a:rPr>
              <a:t>Direct deposit forms must be completely filled out, the entire agreement must be printed on the form, and it must be signed by the individual</a:t>
            </a:r>
            <a:r>
              <a:rPr lang="en-US" altLang="en-US" sz="2600" dirty="0" smtClean="0">
                <a:latin typeface="Calibri" pitchFamily="34" charset="0"/>
              </a:rPr>
              <a:t>.</a:t>
            </a:r>
          </a:p>
          <a:p>
            <a:r>
              <a:rPr lang="en-US" altLang="en-US" sz="2600" dirty="0" smtClean="0">
                <a:latin typeface="Calibri" pitchFamily="34" charset="0"/>
              </a:rPr>
              <a:t> </a:t>
            </a:r>
          </a:p>
          <a:p>
            <a:pPr marL="342900" indent="-342900">
              <a:buFont typeface="Wingdings" panose="05000000000000000000" pitchFamily="2" charset="2"/>
              <a:buChar char="§"/>
            </a:pPr>
            <a:r>
              <a:rPr lang="en-US" altLang="en-US" sz="2600" dirty="0" smtClean="0">
                <a:latin typeface="Calibri" pitchFamily="34" charset="0"/>
              </a:rPr>
              <a:t>Departments </a:t>
            </a:r>
            <a:r>
              <a:rPr lang="en-US" altLang="en-US" sz="2600" dirty="0">
                <a:latin typeface="Calibri" pitchFamily="34" charset="0"/>
              </a:rPr>
              <a:t>should always review the Actives &amp; Cost Center I &amp; II reports and immediately report any issues via case.  Do not wait to report issues on Tuesday as it is too late to correct the paycheck.</a:t>
            </a:r>
          </a:p>
        </p:txBody>
      </p:sp>
    </p:spTree>
    <p:extLst>
      <p:ext uri="{BB962C8B-B14F-4D97-AF65-F5344CB8AC3E}">
        <p14:creationId xmlns:p14="http://schemas.microsoft.com/office/powerpoint/2010/main" val="37728566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53</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Compliance Report</a:t>
            </a:r>
            <a:endParaRPr lang="en-US" dirty="0"/>
          </a:p>
        </p:txBody>
      </p:sp>
      <p:sp>
        <p:nvSpPr>
          <p:cNvPr id="5" name="TextBox 4"/>
          <p:cNvSpPr txBox="1"/>
          <p:nvPr/>
        </p:nvSpPr>
        <p:spPr>
          <a:xfrm>
            <a:off x="381000" y="2057400"/>
            <a:ext cx="8153400" cy="3539430"/>
          </a:xfrm>
          <a:prstGeom prst="rect">
            <a:avLst/>
          </a:prstGeom>
          <a:noFill/>
        </p:spPr>
        <p:txBody>
          <a:bodyPr wrap="square" rtlCol="0">
            <a:spAutoFit/>
          </a:bodyPr>
          <a:lstStyle/>
          <a:p>
            <a:pPr algn="ctr"/>
            <a:r>
              <a:rPr lang="en-US" altLang="en-US" sz="2600" b="1" dirty="0" smtClean="0">
                <a:latin typeface="Calibri" pitchFamily="34" charset="0"/>
              </a:rPr>
              <a:t>Explanation Tab</a:t>
            </a:r>
          </a:p>
          <a:p>
            <a:pPr algn="ctr"/>
            <a:endParaRPr lang="en-US" altLang="en-US" sz="1600" dirty="0" smtClean="0">
              <a:latin typeface="Calibri" pitchFamily="34" charset="0"/>
            </a:endParaRPr>
          </a:p>
          <a:p>
            <a:r>
              <a:rPr lang="en-US" altLang="en-US" sz="2600" u="sng" dirty="0">
                <a:latin typeface="Calibri" pitchFamily="34" charset="0"/>
              </a:rPr>
              <a:t>Overpayments</a:t>
            </a:r>
          </a:p>
          <a:p>
            <a:r>
              <a:rPr lang="en-US" altLang="en-US" sz="2600" dirty="0">
                <a:latin typeface="Calibri" pitchFamily="34" charset="0"/>
              </a:rPr>
              <a:t>The Payroll Overpayments Compliance Report provides summary data on the number of weeks/employees which were overpaid wages from one or more previous pay periods. A PASS score is assigned to Department Areas as long as NO overpayments (negative earnings) are processed within a pay period.</a:t>
            </a:r>
          </a:p>
        </p:txBody>
      </p:sp>
    </p:spTree>
    <p:extLst>
      <p:ext uri="{BB962C8B-B14F-4D97-AF65-F5344CB8AC3E}">
        <p14:creationId xmlns:p14="http://schemas.microsoft.com/office/powerpoint/2010/main" val="9508033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54</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Compliance Report (cont.)</a:t>
            </a:r>
            <a:endParaRPr lang="en-US" dirty="0"/>
          </a:p>
        </p:txBody>
      </p:sp>
      <p:sp>
        <p:nvSpPr>
          <p:cNvPr id="5" name="TextBox 4"/>
          <p:cNvSpPr txBox="1"/>
          <p:nvPr/>
        </p:nvSpPr>
        <p:spPr>
          <a:xfrm>
            <a:off x="381000" y="1981200"/>
            <a:ext cx="8153400" cy="4339650"/>
          </a:xfrm>
          <a:prstGeom prst="rect">
            <a:avLst/>
          </a:prstGeom>
          <a:noFill/>
        </p:spPr>
        <p:txBody>
          <a:bodyPr wrap="square" rtlCol="0">
            <a:spAutoFit/>
          </a:bodyPr>
          <a:lstStyle/>
          <a:p>
            <a:pPr algn="ctr"/>
            <a:r>
              <a:rPr lang="en-US" altLang="en-US" sz="2600" b="1" dirty="0" smtClean="0">
                <a:latin typeface="Calibri" pitchFamily="34" charset="0"/>
              </a:rPr>
              <a:t>Explanation Tab</a:t>
            </a:r>
          </a:p>
          <a:p>
            <a:pPr algn="ctr"/>
            <a:endParaRPr lang="en-US" altLang="en-US" sz="1600" dirty="0" smtClean="0">
              <a:latin typeface="Calibri" pitchFamily="34" charset="0"/>
            </a:endParaRPr>
          </a:p>
          <a:p>
            <a:r>
              <a:rPr lang="en-US" altLang="en-US" sz="2600" u="sng" dirty="0" smtClean="0">
                <a:latin typeface="Calibri" pitchFamily="34" charset="0"/>
              </a:rPr>
              <a:t>Underpayments</a:t>
            </a:r>
            <a:endParaRPr lang="en-US" altLang="en-US" sz="2600" u="sng" dirty="0">
              <a:latin typeface="Calibri" pitchFamily="34" charset="0"/>
            </a:endParaRPr>
          </a:p>
          <a:p>
            <a:r>
              <a:rPr lang="en-US" altLang="en-US" sz="2600" dirty="0">
                <a:latin typeface="Calibri" pitchFamily="34" charset="0"/>
              </a:rPr>
              <a:t>The Payroll Underpayments Compliance Report provides summary data on the number of weeks/employees which were underpaid wages from one or more previous pay periods. A PASS score is assigned to Department Areas as long as the earnings end date of any week being paid in a particular pay period is not greater than 28 days from the pay period ending date. Department Areas that do not meet this criteria are assigned a FAIL score.</a:t>
            </a:r>
          </a:p>
        </p:txBody>
      </p:sp>
    </p:spTree>
    <p:extLst>
      <p:ext uri="{BB962C8B-B14F-4D97-AF65-F5344CB8AC3E}">
        <p14:creationId xmlns:p14="http://schemas.microsoft.com/office/powerpoint/2010/main" val="27644511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55</a:t>
            </a:fld>
            <a:endParaRPr lang="en-US" dirty="0"/>
          </a:p>
        </p:txBody>
      </p:sp>
      <p:sp>
        <p:nvSpPr>
          <p:cNvPr id="4"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Payroll Compliance Report (cont.)</a:t>
            </a:r>
            <a:endParaRPr lang="en-US" dirty="0"/>
          </a:p>
        </p:txBody>
      </p:sp>
      <p:sp>
        <p:nvSpPr>
          <p:cNvPr id="5" name="TextBox 4"/>
          <p:cNvSpPr txBox="1"/>
          <p:nvPr/>
        </p:nvSpPr>
        <p:spPr>
          <a:xfrm>
            <a:off x="381000" y="1828800"/>
            <a:ext cx="8153400" cy="4062651"/>
          </a:xfrm>
          <a:prstGeom prst="rect">
            <a:avLst/>
          </a:prstGeom>
          <a:noFill/>
        </p:spPr>
        <p:txBody>
          <a:bodyPr wrap="square" rtlCol="0">
            <a:spAutoFit/>
          </a:bodyPr>
          <a:lstStyle/>
          <a:p>
            <a:pPr algn="ctr"/>
            <a:r>
              <a:rPr lang="en-US" altLang="en-US" sz="2600" b="1" dirty="0" smtClean="0">
                <a:latin typeface="Calibri" pitchFamily="34" charset="0"/>
              </a:rPr>
              <a:t>Results</a:t>
            </a:r>
          </a:p>
          <a:p>
            <a:pPr algn="ctr"/>
            <a:endParaRPr lang="en-US" altLang="en-US" sz="1600" dirty="0" smtClean="0">
              <a:latin typeface="Calibri" pitchFamily="34" charset="0"/>
            </a:endParaRPr>
          </a:p>
          <a:p>
            <a:r>
              <a:rPr lang="en-US" altLang="en-US" sz="2400" dirty="0">
                <a:latin typeface="Calibri" pitchFamily="34" charset="0"/>
              </a:rPr>
              <a:t>Number of weeks	FY13		FY14		    %</a:t>
            </a:r>
          </a:p>
          <a:p>
            <a:r>
              <a:rPr lang="en-US" altLang="en-US" sz="2400" dirty="0">
                <a:latin typeface="Calibri" pitchFamily="34" charset="0"/>
              </a:rPr>
              <a:t>(Thru 3rd quarter)	</a:t>
            </a:r>
            <a:r>
              <a:rPr lang="en-US" altLang="en-US" sz="2400" u="sng" dirty="0">
                <a:latin typeface="Calibri" pitchFamily="34" charset="0"/>
              </a:rPr>
              <a:t>				</a:t>
            </a:r>
            <a:r>
              <a:rPr lang="en-US" altLang="en-US" sz="2400" u="sng" dirty="0" smtClean="0">
                <a:latin typeface="Calibri" pitchFamily="34" charset="0"/>
              </a:rPr>
              <a:t>decrease</a:t>
            </a:r>
            <a:endParaRPr lang="en-US" altLang="en-US" sz="2400" u="sng" dirty="0">
              <a:latin typeface="Calibri" pitchFamily="34" charset="0"/>
            </a:endParaRPr>
          </a:p>
          <a:p>
            <a:endParaRPr lang="en-US" altLang="en-US" sz="2400" dirty="0">
              <a:latin typeface="Calibri" pitchFamily="34" charset="0"/>
            </a:endParaRPr>
          </a:p>
          <a:p>
            <a:r>
              <a:rPr lang="en-US" altLang="en-US" sz="2400" dirty="0">
                <a:latin typeface="Calibri" pitchFamily="34" charset="0"/>
              </a:rPr>
              <a:t>Under Pays		</a:t>
            </a:r>
            <a:r>
              <a:rPr lang="en-US" altLang="en-US" sz="2400" dirty="0" smtClean="0">
                <a:latin typeface="Calibri" pitchFamily="34" charset="0"/>
              </a:rPr>
              <a:t>7,527</a:t>
            </a:r>
            <a:r>
              <a:rPr lang="en-US" altLang="en-US" sz="2400" dirty="0">
                <a:latin typeface="Calibri" pitchFamily="34" charset="0"/>
              </a:rPr>
              <a:t>		</a:t>
            </a:r>
            <a:r>
              <a:rPr lang="en-US" altLang="en-US" sz="2400" dirty="0" smtClean="0">
                <a:latin typeface="Calibri" pitchFamily="34" charset="0"/>
              </a:rPr>
              <a:t>6,769</a:t>
            </a:r>
            <a:r>
              <a:rPr lang="en-US" altLang="en-US" sz="2400" dirty="0">
                <a:latin typeface="Calibri" pitchFamily="34" charset="0"/>
              </a:rPr>
              <a:t>		10.1</a:t>
            </a:r>
          </a:p>
          <a:p>
            <a:endParaRPr lang="en-US" altLang="en-US" sz="2400" dirty="0">
              <a:latin typeface="Calibri" pitchFamily="34" charset="0"/>
            </a:endParaRPr>
          </a:p>
          <a:p>
            <a:r>
              <a:rPr lang="en-US" altLang="en-US" sz="2400" dirty="0">
                <a:latin typeface="Calibri" pitchFamily="34" charset="0"/>
              </a:rPr>
              <a:t>Over Pays		527		 434		17.6</a:t>
            </a:r>
          </a:p>
          <a:p>
            <a:endParaRPr lang="en-US" altLang="en-US" sz="2400" dirty="0">
              <a:latin typeface="Calibri" pitchFamily="34" charset="0"/>
            </a:endParaRPr>
          </a:p>
          <a:p>
            <a:pPr marL="342900" indent="-342900">
              <a:buFont typeface="Wingdings" panose="05000000000000000000" pitchFamily="2" charset="2"/>
              <a:buChar char="§"/>
            </a:pPr>
            <a:r>
              <a:rPr lang="en-US" altLang="en-US" sz="2400" dirty="0">
                <a:latin typeface="Calibri" pitchFamily="34" charset="0"/>
              </a:rPr>
              <a:t>If you would like to discuss the results for your department, contact Beverly Miller, 645-2772, or Duane Jacobs, </a:t>
            </a:r>
            <a:r>
              <a:rPr lang="en-US" altLang="en-US" sz="2400" dirty="0" smtClean="0">
                <a:latin typeface="Calibri" pitchFamily="34" charset="0"/>
              </a:rPr>
              <a:t>644-9431</a:t>
            </a:r>
            <a:endParaRPr lang="en-US" altLang="en-US" sz="2400" dirty="0">
              <a:latin typeface="Calibri" pitchFamily="34" charset="0"/>
            </a:endParaRPr>
          </a:p>
        </p:txBody>
      </p:sp>
    </p:spTree>
    <p:extLst>
      <p:ext uri="{BB962C8B-B14F-4D97-AF65-F5344CB8AC3E}">
        <p14:creationId xmlns:p14="http://schemas.microsoft.com/office/powerpoint/2010/main" val="17861468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2644775"/>
            <a:ext cx="7772400" cy="1089025"/>
          </a:xfrm>
          <a:prstGeom prst="rect">
            <a:avLst/>
          </a:prstGeom>
        </p:spPr>
        <p:txBody>
          <a:bodyPr>
            <a:normAutofit/>
          </a:bodyPr>
          <a:lstStyle/>
          <a:p>
            <a:r>
              <a:rPr lang="en-US" sz="6000" b="1" dirty="0" smtClean="0"/>
              <a:t>DOOR PRIZE</a:t>
            </a:r>
            <a:endParaRPr lang="en-US" sz="6000" b="1"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56</a:t>
            </a:fld>
            <a:endParaRPr lang="en-US" dirty="0"/>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7578634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425575"/>
            <a:ext cx="7772400" cy="1470025"/>
          </a:xfrm>
          <a:prstGeom prst="rect">
            <a:avLst/>
          </a:prstGeom>
        </p:spPr>
        <p:txBody>
          <a:bodyPr>
            <a:normAutofit fontScale="90000"/>
          </a:bodyPr>
          <a:lstStyle/>
          <a:p>
            <a:r>
              <a:rPr lang="en-US" dirty="0" smtClean="0"/>
              <a:t>Graduate Assistant Appointments,</a:t>
            </a:r>
            <a:br>
              <a:rPr lang="en-US" dirty="0" smtClean="0"/>
            </a:br>
            <a:r>
              <a:rPr lang="en-US" dirty="0" smtClean="0"/>
              <a:t>Waivers and Reporting</a:t>
            </a:r>
            <a:endParaRPr lang="en-US" dirty="0"/>
          </a:p>
        </p:txBody>
      </p:sp>
      <p:sp>
        <p:nvSpPr>
          <p:cNvPr id="5" name="Subtitle 4"/>
          <p:cNvSpPr>
            <a:spLocks noGrp="1"/>
          </p:cNvSpPr>
          <p:nvPr>
            <p:ph type="subTitle" idx="4294967295"/>
          </p:nvPr>
        </p:nvSpPr>
        <p:spPr>
          <a:xfrm>
            <a:off x="609600" y="3124200"/>
            <a:ext cx="7924800" cy="1524000"/>
          </a:xfrm>
          <a:prstGeom prst="rect">
            <a:avLst/>
          </a:prstGeom>
        </p:spPr>
        <p:txBody>
          <a:bodyPr>
            <a:normAutofit/>
          </a:bodyPr>
          <a:lstStyle/>
          <a:p>
            <a:pPr marL="0" indent="0" algn="ctr">
              <a:buNone/>
            </a:pPr>
            <a:r>
              <a:rPr lang="en-US" dirty="0" smtClean="0">
                <a:solidFill>
                  <a:srgbClr val="480000"/>
                </a:solidFill>
              </a:rPr>
              <a:t>Brian Barton</a:t>
            </a:r>
          </a:p>
          <a:p>
            <a:pPr marL="0" indent="0" algn="ctr">
              <a:buNone/>
            </a:pPr>
            <a:r>
              <a:rPr lang="en-US" dirty="0" smtClean="0">
                <a:solidFill>
                  <a:srgbClr val="480000"/>
                </a:solidFill>
              </a:rPr>
              <a:t>Director, The Graduate School</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57</a:t>
            </a:fld>
            <a:endParaRPr lang="en-US" dirty="0"/>
          </a:p>
        </p:txBody>
      </p:sp>
      <p:sp>
        <p:nvSpPr>
          <p:cNvPr id="7" name="Date Placeholder 6"/>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1762257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58</a:t>
            </a:fld>
            <a:endParaRPr lang="en-US" dirty="0"/>
          </a:p>
        </p:txBody>
      </p:sp>
      <p:sp>
        <p:nvSpPr>
          <p:cNvPr id="5"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Contact Information</a:t>
            </a:r>
            <a:endParaRPr lang="en-US" dirty="0"/>
          </a:p>
        </p:txBody>
      </p:sp>
      <p:sp>
        <p:nvSpPr>
          <p:cNvPr id="6" name="TextBox 5"/>
          <p:cNvSpPr txBox="1"/>
          <p:nvPr/>
        </p:nvSpPr>
        <p:spPr>
          <a:xfrm>
            <a:off x="381000" y="2187476"/>
            <a:ext cx="8153400" cy="1754326"/>
          </a:xfrm>
          <a:prstGeom prst="rect">
            <a:avLst/>
          </a:prstGeom>
          <a:noFill/>
        </p:spPr>
        <p:txBody>
          <a:bodyPr wrap="square" rtlCol="0">
            <a:spAutoFit/>
          </a:bodyPr>
          <a:lstStyle/>
          <a:p>
            <a:pPr marL="342900" indent="-342900">
              <a:buFont typeface="Wingdings" panose="05000000000000000000" pitchFamily="2" charset="2"/>
              <a:buChar char="§"/>
            </a:pPr>
            <a:r>
              <a:rPr lang="en-US" altLang="en-US" sz="3600" dirty="0" smtClean="0">
                <a:latin typeface="Calibri" pitchFamily="34" charset="0"/>
              </a:rPr>
              <a:t>Brian Barton: </a:t>
            </a:r>
            <a:r>
              <a:rPr lang="en-US" altLang="en-US" sz="3600" dirty="0" smtClean="0">
                <a:latin typeface="Calibri" pitchFamily="34" charset="0"/>
                <a:hlinkClick r:id="rId2"/>
              </a:rPr>
              <a:t>bbarton@fsu.edu</a:t>
            </a:r>
            <a:endParaRPr lang="en-US" altLang="en-US" sz="3600" dirty="0" smtClean="0">
              <a:latin typeface="Calibri" pitchFamily="34" charset="0"/>
            </a:endParaRPr>
          </a:p>
          <a:p>
            <a:pPr marL="342900" indent="-342900">
              <a:buFont typeface="Wingdings" panose="05000000000000000000" pitchFamily="2" charset="2"/>
              <a:buChar char="§"/>
            </a:pPr>
            <a:r>
              <a:rPr lang="en-US" altLang="en-US" sz="3600" dirty="0" smtClean="0">
                <a:latin typeface="Calibri" pitchFamily="34" charset="0"/>
              </a:rPr>
              <a:t>David Beck: </a:t>
            </a:r>
            <a:r>
              <a:rPr lang="en-US" altLang="en-US" sz="3600" dirty="0" smtClean="0">
                <a:latin typeface="Calibri" pitchFamily="34" charset="0"/>
                <a:hlinkClick r:id="rId3"/>
              </a:rPr>
              <a:t>dbeck@admin.fsu.edu</a:t>
            </a:r>
            <a:endParaRPr lang="en-US" altLang="en-US" sz="3600" dirty="0" smtClean="0">
              <a:latin typeface="Calibri" pitchFamily="34" charset="0"/>
            </a:endParaRPr>
          </a:p>
          <a:p>
            <a:pPr marL="342900" indent="-342900">
              <a:buFont typeface="Wingdings" panose="05000000000000000000" pitchFamily="2" charset="2"/>
              <a:buChar char="§"/>
            </a:pPr>
            <a:endParaRPr lang="en-US" altLang="en-US" sz="3600" dirty="0" smtClean="0">
              <a:latin typeface="Calibri" pitchFamily="34" charset="0"/>
            </a:endParaRPr>
          </a:p>
        </p:txBody>
      </p:sp>
    </p:spTree>
    <p:extLst>
      <p:ext uri="{BB962C8B-B14F-4D97-AF65-F5344CB8AC3E}">
        <p14:creationId xmlns:p14="http://schemas.microsoft.com/office/powerpoint/2010/main" val="40769333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59</a:t>
            </a:fld>
            <a:endParaRPr lang="en-US" dirty="0"/>
          </a:p>
        </p:txBody>
      </p:sp>
      <p:sp>
        <p:nvSpPr>
          <p:cNvPr id="5"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How Waivers Work</a:t>
            </a:r>
            <a:endParaRPr lang="en-US" dirty="0"/>
          </a:p>
        </p:txBody>
      </p:sp>
      <p:sp>
        <p:nvSpPr>
          <p:cNvPr id="6" name="TextBox 5"/>
          <p:cNvSpPr txBox="1"/>
          <p:nvPr/>
        </p:nvSpPr>
        <p:spPr>
          <a:xfrm>
            <a:off x="381000" y="2057400"/>
            <a:ext cx="8153400" cy="3847207"/>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smtClean="0">
                <a:latin typeface="Calibri" pitchFamily="34" charset="0"/>
              </a:rPr>
              <a:t>In Fall 2013, we rolled out a new Student Central Waiver Entry System</a:t>
            </a:r>
            <a:endParaRPr lang="en-US" altLang="en-US" sz="3200" dirty="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Eligibility:</a:t>
            </a:r>
          </a:p>
          <a:p>
            <a:pPr marL="914400" lvl="1" indent="-457200">
              <a:buFont typeface="Wingdings" panose="05000000000000000000" pitchFamily="2" charset="2"/>
              <a:buChar char="ü"/>
            </a:pPr>
            <a:r>
              <a:rPr lang="en-US" altLang="en-US" sz="2800" dirty="0" smtClean="0">
                <a:latin typeface="Calibri" pitchFamily="34" charset="0"/>
              </a:rPr>
              <a:t>Must have a Graduate Assistant Job Code</a:t>
            </a:r>
          </a:p>
          <a:p>
            <a:pPr marL="914400" lvl="1" indent="-457200">
              <a:buFont typeface="Wingdings" panose="05000000000000000000" pitchFamily="2" charset="2"/>
              <a:buChar char="ü"/>
            </a:pPr>
            <a:r>
              <a:rPr lang="en-US" altLang="en-US" sz="2800" dirty="0" smtClean="0">
                <a:latin typeface="Calibri" pitchFamily="34" charset="0"/>
              </a:rPr>
              <a:t>Must be enrolled for at least 9 hours</a:t>
            </a:r>
          </a:p>
          <a:p>
            <a:pPr marL="914400" lvl="1" indent="-457200">
              <a:buFont typeface="Wingdings" panose="05000000000000000000" pitchFamily="2" charset="2"/>
              <a:buChar char="ü"/>
            </a:pPr>
            <a:r>
              <a:rPr lang="en-US" altLang="en-US" sz="2800" dirty="0" smtClean="0">
                <a:latin typeface="Calibri" pitchFamily="34" charset="0"/>
              </a:rPr>
              <a:t>Must have at least a .25 FTE</a:t>
            </a:r>
            <a:endParaRPr lang="en-US" altLang="en-US" sz="2800" dirty="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Interaction with Student Financial Services</a:t>
            </a:r>
            <a:endParaRPr lang="en-US" altLang="en-US" sz="3200" dirty="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Security</a:t>
            </a:r>
            <a:endParaRPr lang="en-US" altLang="en-US" sz="3200" dirty="0">
              <a:latin typeface="Calibri" pitchFamily="34" charset="0"/>
            </a:endParaRPr>
          </a:p>
        </p:txBody>
      </p:sp>
    </p:spTree>
    <p:extLst>
      <p:ext uri="{BB962C8B-B14F-4D97-AF65-F5344CB8AC3E}">
        <p14:creationId xmlns:p14="http://schemas.microsoft.com/office/powerpoint/2010/main" val="2523636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Employment &amp; Comp/Class Updates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a:t>
            </a:fld>
            <a:endParaRPr lang="en-US" dirty="0"/>
          </a:p>
        </p:txBody>
      </p:sp>
      <p:sp>
        <p:nvSpPr>
          <p:cNvPr id="9" name="TextBox 8"/>
          <p:cNvSpPr txBox="1"/>
          <p:nvPr/>
        </p:nvSpPr>
        <p:spPr>
          <a:xfrm>
            <a:off x="381000" y="2057400"/>
            <a:ext cx="8153400" cy="3539430"/>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a:latin typeface="Calibri" pitchFamily="34" charset="0"/>
              </a:rPr>
              <a:t>Disposition Codes</a:t>
            </a:r>
          </a:p>
          <a:p>
            <a:pPr marL="342900" indent="-342900">
              <a:buFont typeface="Wingdings" panose="05000000000000000000" pitchFamily="2" charset="2"/>
              <a:buChar char="§"/>
            </a:pPr>
            <a:r>
              <a:rPr lang="en-US" altLang="en-US" sz="3200" dirty="0">
                <a:latin typeface="Calibri" pitchFamily="34" charset="0"/>
              </a:rPr>
              <a:t>HR Appointment Training Class</a:t>
            </a:r>
          </a:p>
          <a:p>
            <a:pPr marL="914400" lvl="1" indent="-457200">
              <a:buFont typeface="Wingdings" panose="05000000000000000000" pitchFamily="2" charset="2"/>
              <a:buChar char="ü"/>
            </a:pPr>
            <a:r>
              <a:rPr lang="en-US" altLang="en-US" sz="3200" dirty="0">
                <a:latin typeface="Calibri" pitchFamily="34" charset="0"/>
              </a:rPr>
              <a:t>Next available </a:t>
            </a:r>
            <a:r>
              <a:rPr lang="en-US" altLang="en-US" sz="3200" dirty="0" smtClean="0">
                <a:latin typeface="Calibri" pitchFamily="34" charset="0"/>
              </a:rPr>
              <a:t>class – July 2nd</a:t>
            </a:r>
            <a:endParaRPr lang="en-US" altLang="en-US" sz="3200" dirty="0">
              <a:latin typeface="Calibri" pitchFamily="34" charset="0"/>
            </a:endParaRPr>
          </a:p>
          <a:p>
            <a:pPr marL="342900" indent="-342900">
              <a:buFont typeface="Wingdings" panose="05000000000000000000" pitchFamily="2" charset="2"/>
              <a:buChar char="§"/>
            </a:pPr>
            <a:r>
              <a:rPr lang="en-US" altLang="en-US" sz="3200" dirty="0">
                <a:latin typeface="Calibri" pitchFamily="34" charset="0"/>
              </a:rPr>
              <a:t>Background Checks</a:t>
            </a:r>
          </a:p>
          <a:p>
            <a:pPr marL="914400" lvl="1" indent="-457200">
              <a:buFont typeface="Wingdings" panose="05000000000000000000" pitchFamily="2" charset="2"/>
              <a:buChar char="ü"/>
            </a:pPr>
            <a:r>
              <a:rPr lang="en-US" altLang="en-US" sz="3200" dirty="0">
                <a:latin typeface="Calibri" pitchFamily="34" charset="0"/>
              </a:rPr>
              <a:t>Summer Camps</a:t>
            </a:r>
          </a:p>
          <a:p>
            <a:pPr marL="914400" lvl="1" indent="-457200">
              <a:buFont typeface="Wingdings" panose="05000000000000000000" pitchFamily="2" charset="2"/>
              <a:buChar char="ü"/>
            </a:pPr>
            <a:r>
              <a:rPr lang="en-US" altLang="en-US" sz="3200" dirty="0">
                <a:latin typeface="Calibri" pitchFamily="34" charset="0"/>
              </a:rPr>
              <a:t>Policy is applicable to USPS, A&amp;P and OPS</a:t>
            </a:r>
          </a:p>
          <a:p>
            <a:pPr marL="342900" indent="-342900">
              <a:buFont typeface="Wingdings" panose="05000000000000000000" pitchFamily="2" charset="2"/>
              <a:buChar char="§"/>
            </a:pPr>
            <a:r>
              <a:rPr lang="en-US" altLang="en-US" sz="3200" dirty="0">
                <a:latin typeface="Calibri" pitchFamily="34" charset="0"/>
              </a:rPr>
              <a:t>Inside Higher Ed</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6466961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60</a:t>
            </a:fld>
            <a:endParaRPr lang="en-US" dirty="0"/>
          </a:p>
        </p:txBody>
      </p:sp>
      <p:sp>
        <p:nvSpPr>
          <p:cNvPr id="5"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Concepts</a:t>
            </a:r>
            <a:endParaRPr lang="en-US" dirty="0"/>
          </a:p>
        </p:txBody>
      </p:sp>
      <p:sp>
        <p:nvSpPr>
          <p:cNvPr id="6" name="TextBox 5"/>
          <p:cNvSpPr txBox="1"/>
          <p:nvPr/>
        </p:nvSpPr>
        <p:spPr>
          <a:xfrm>
            <a:off x="381000" y="2057400"/>
            <a:ext cx="8153400" cy="3416320"/>
          </a:xfrm>
          <a:prstGeom prst="rect">
            <a:avLst/>
          </a:prstGeom>
          <a:noFill/>
        </p:spPr>
        <p:txBody>
          <a:bodyPr wrap="square" rtlCol="0">
            <a:spAutoFit/>
          </a:bodyPr>
          <a:lstStyle/>
          <a:p>
            <a:pPr marL="342900" indent="-342900">
              <a:buFont typeface="Wingdings" panose="05000000000000000000" pitchFamily="2" charset="2"/>
              <a:buChar char="§"/>
            </a:pPr>
            <a:r>
              <a:rPr lang="en-US" altLang="en-US" sz="3600" dirty="0" smtClean="0">
                <a:latin typeface="Calibri" pitchFamily="34" charset="0"/>
              </a:rPr>
              <a:t>Student gets “Third Party Contract”</a:t>
            </a:r>
          </a:p>
          <a:p>
            <a:pPr marL="914400" lvl="1" indent="-457200">
              <a:buFont typeface="Wingdings" panose="05000000000000000000" pitchFamily="2" charset="2"/>
              <a:buChar char="ü"/>
            </a:pPr>
            <a:r>
              <a:rPr lang="en-US" altLang="en-US" sz="3200" dirty="0" smtClean="0">
                <a:latin typeface="Calibri" pitchFamily="34" charset="0"/>
              </a:rPr>
              <a:t>Waiver is paid by the contract</a:t>
            </a:r>
            <a:endParaRPr lang="en-US" altLang="en-US" sz="3200" dirty="0">
              <a:latin typeface="Calibri" pitchFamily="34" charset="0"/>
            </a:endParaRPr>
          </a:p>
          <a:p>
            <a:pPr marL="342900" indent="-342900">
              <a:buFont typeface="Wingdings" panose="05000000000000000000" pitchFamily="2" charset="2"/>
              <a:buChar char="§"/>
            </a:pPr>
            <a:r>
              <a:rPr lang="en-US" altLang="en-US" sz="3600" dirty="0" smtClean="0">
                <a:latin typeface="Calibri" pitchFamily="34" charset="0"/>
              </a:rPr>
              <a:t>The waiver coordinator posts the waiver</a:t>
            </a:r>
            <a:endParaRPr lang="en-US" altLang="en-US" sz="3600" dirty="0">
              <a:latin typeface="Calibri" pitchFamily="34" charset="0"/>
            </a:endParaRPr>
          </a:p>
          <a:p>
            <a:pPr marL="342900" indent="-342900">
              <a:buFont typeface="Wingdings" panose="05000000000000000000" pitchFamily="2" charset="2"/>
              <a:buChar char="§"/>
            </a:pPr>
            <a:r>
              <a:rPr lang="en-US" altLang="en-US" sz="3600" dirty="0" smtClean="0">
                <a:latin typeface="Calibri" pitchFamily="34" charset="0"/>
              </a:rPr>
              <a:t>By Year/Term</a:t>
            </a:r>
            <a:endParaRPr lang="en-US" altLang="en-US" sz="3600" dirty="0">
              <a:latin typeface="Calibri" pitchFamily="34" charset="0"/>
            </a:endParaRPr>
          </a:p>
          <a:p>
            <a:pPr marL="342900" indent="-342900">
              <a:buFont typeface="Wingdings" panose="05000000000000000000" pitchFamily="2" charset="2"/>
              <a:buChar char="§"/>
            </a:pPr>
            <a:r>
              <a:rPr lang="en-US" altLang="en-US" sz="3600" dirty="0" smtClean="0">
                <a:latin typeface="Calibri" pitchFamily="34" charset="0"/>
              </a:rPr>
              <a:t>Allocation by Year</a:t>
            </a:r>
          </a:p>
          <a:p>
            <a:pPr marL="914400" lvl="1" indent="-457200">
              <a:buFont typeface="Wingdings" panose="05000000000000000000" pitchFamily="2" charset="2"/>
              <a:buChar char="ü"/>
            </a:pPr>
            <a:r>
              <a:rPr lang="en-US" altLang="en-US" sz="3200" dirty="0" smtClean="0">
                <a:latin typeface="Calibri" pitchFamily="34" charset="0"/>
              </a:rPr>
              <a:t>College/Dept</a:t>
            </a:r>
            <a:endParaRPr lang="en-US" altLang="en-US" sz="3200" dirty="0">
              <a:latin typeface="Calibri" pitchFamily="34" charset="0"/>
            </a:endParaRPr>
          </a:p>
        </p:txBody>
      </p:sp>
    </p:spTree>
    <p:extLst>
      <p:ext uri="{BB962C8B-B14F-4D97-AF65-F5344CB8AC3E}">
        <p14:creationId xmlns:p14="http://schemas.microsoft.com/office/powerpoint/2010/main" val="11546319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61</a:t>
            </a:fld>
            <a:endParaRPr lang="en-US" dirty="0"/>
          </a:p>
        </p:txBody>
      </p:sp>
      <p:sp>
        <p:nvSpPr>
          <p:cNvPr id="5"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Subsidy</a:t>
            </a:r>
            <a:endParaRPr lang="en-US" dirty="0"/>
          </a:p>
        </p:txBody>
      </p:sp>
      <p:sp>
        <p:nvSpPr>
          <p:cNvPr id="6" name="TextBox 5"/>
          <p:cNvSpPr txBox="1"/>
          <p:nvPr/>
        </p:nvSpPr>
        <p:spPr>
          <a:xfrm>
            <a:off x="381000" y="2057400"/>
            <a:ext cx="8153400" cy="3170099"/>
          </a:xfrm>
          <a:prstGeom prst="rect">
            <a:avLst/>
          </a:prstGeom>
          <a:noFill/>
        </p:spPr>
        <p:txBody>
          <a:bodyPr wrap="square" rtlCol="0">
            <a:spAutoFit/>
          </a:bodyPr>
          <a:lstStyle/>
          <a:p>
            <a:pPr marL="342900" indent="-342900">
              <a:buFont typeface="Wingdings" panose="05000000000000000000" pitchFamily="2" charset="2"/>
              <a:buChar char="§"/>
            </a:pPr>
            <a:r>
              <a:rPr lang="en-US" altLang="en-US" sz="3600" dirty="0" smtClean="0">
                <a:latin typeface="Calibri" pitchFamily="34" charset="0"/>
              </a:rPr>
              <a:t>Old Method: Payroll Supplement</a:t>
            </a:r>
          </a:p>
          <a:p>
            <a:pPr marL="914400" lvl="1" indent="-457200">
              <a:buFont typeface="Wingdings" panose="05000000000000000000" pitchFamily="2" charset="2"/>
              <a:buChar char="ü"/>
            </a:pPr>
            <a:r>
              <a:rPr lang="en-US" altLang="en-US" sz="3200" dirty="0" smtClean="0">
                <a:latin typeface="Calibri" pitchFamily="34" charset="0"/>
              </a:rPr>
              <a:t>Eligibility is same as waiver + insurance</a:t>
            </a:r>
          </a:p>
          <a:p>
            <a:pPr marL="914400" lvl="1" indent="-457200">
              <a:buFont typeface="Wingdings" panose="05000000000000000000" pitchFamily="2" charset="2"/>
              <a:buChar char="ü"/>
            </a:pPr>
            <a:r>
              <a:rPr lang="en-US" altLang="en-US" sz="3200" dirty="0" smtClean="0">
                <a:latin typeface="Calibri" pitchFamily="34" charset="0"/>
              </a:rPr>
              <a:t>Distributed once each term</a:t>
            </a:r>
            <a:endParaRPr lang="en-US" altLang="en-US" sz="3200" dirty="0">
              <a:latin typeface="Calibri" pitchFamily="34" charset="0"/>
            </a:endParaRPr>
          </a:p>
          <a:p>
            <a:pPr marL="342900" indent="-342900">
              <a:buFont typeface="Wingdings" panose="05000000000000000000" pitchFamily="2" charset="2"/>
              <a:buChar char="§"/>
            </a:pPr>
            <a:r>
              <a:rPr lang="en-US" altLang="en-US" sz="3600" dirty="0" smtClean="0">
                <a:latin typeface="Calibri" pitchFamily="34" charset="0"/>
              </a:rPr>
              <a:t>New Method</a:t>
            </a:r>
            <a:r>
              <a:rPr lang="en-US" altLang="en-US" sz="3600" dirty="0">
                <a:latin typeface="Calibri" pitchFamily="34" charset="0"/>
              </a:rPr>
              <a:t>: Payroll </a:t>
            </a:r>
            <a:r>
              <a:rPr lang="en-US" altLang="en-US" sz="3600" dirty="0" smtClean="0">
                <a:latin typeface="Calibri" pitchFamily="34" charset="0"/>
              </a:rPr>
              <a:t>Deduction</a:t>
            </a:r>
            <a:endParaRPr lang="en-US" altLang="en-US" sz="3200" dirty="0" smtClean="0">
              <a:latin typeface="Calibri" pitchFamily="34" charset="0"/>
            </a:endParaRPr>
          </a:p>
          <a:p>
            <a:pPr marL="914400" lvl="1" indent="-457200">
              <a:buFont typeface="Wingdings" panose="05000000000000000000" pitchFamily="2" charset="2"/>
              <a:buChar char="ü"/>
            </a:pPr>
            <a:r>
              <a:rPr lang="en-US" altLang="en-US" sz="3200" dirty="0" smtClean="0">
                <a:latin typeface="Calibri" pitchFamily="34" charset="0"/>
              </a:rPr>
              <a:t>Eligibility is same as waiver + insurance</a:t>
            </a:r>
          </a:p>
          <a:p>
            <a:pPr marL="914400" lvl="1" indent="-457200">
              <a:buFont typeface="Wingdings" panose="05000000000000000000" pitchFamily="2" charset="2"/>
              <a:buChar char="ü"/>
            </a:pPr>
            <a:r>
              <a:rPr lang="en-US" altLang="en-US" sz="3200" dirty="0" smtClean="0">
                <a:latin typeface="Calibri" pitchFamily="34" charset="0"/>
              </a:rPr>
              <a:t>Will be a fringe benefit</a:t>
            </a:r>
            <a:endParaRPr lang="en-US" altLang="en-US" sz="3200" dirty="0">
              <a:latin typeface="Calibri" pitchFamily="34" charset="0"/>
            </a:endParaRPr>
          </a:p>
        </p:txBody>
      </p:sp>
    </p:spTree>
    <p:extLst>
      <p:ext uri="{BB962C8B-B14F-4D97-AF65-F5344CB8AC3E}">
        <p14:creationId xmlns:p14="http://schemas.microsoft.com/office/powerpoint/2010/main" val="18454123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Department Representative Meeting - May 20, 2014</a:t>
            </a:r>
          </a:p>
        </p:txBody>
      </p:sp>
      <p:sp>
        <p:nvSpPr>
          <p:cNvPr id="3" name="Slide Number Placeholder 2"/>
          <p:cNvSpPr>
            <a:spLocks noGrp="1"/>
          </p:cNvSpPr>
          <p:nvPr>
            <p:ph type="sldNum" sz="quarter" idx="12"/>
          </p:nvPr>
        </p:nvSpPr>
        <p:spPr/>
        <p:txBody>
          <a:bodyPr/>
          <a:lstStyle/>
          <a:p>
            <a:fld id="{B808CAB8-6123-4F46-A4F1-91E8380FDB49}" type="slidenum">
              <a:rPr lang="en-US" smtClean="0"/>
              <a:t>62</a:t>
            </a:fld>
            <a:endParaRPr lang="en-US" dirty="0"/>
          </a:p>
        </p:txBody>
      </p:sp>
      <p:sp>
        <p:nvSpPr>
          <p:cNvPr id="5" name="Title 3"/>
          <p:cNvSpPr txBox="1">
            <a:spLocks/>
          </p:cNvSpPr>
          <p:nvPr/>
        </p:nvSpPr>
        <p:spPr>
          <a:xfrm>
            <a:off x="381000" y="11430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smtClean="0"/>
              <a:t>We Are Here To Help</a:t>
            </a:r>
            <a:endParaRPr lang="en-US" dirty="0"/>
          </a:p>
        </p:txBody>
      </p:sp>
      <p:sp>
        <p:nvSpPr>
          <p:cNvPr id="6" name="TextBox 5"/>
          <p:cNvSpPr txBox="1"/>
          <p:nvPr/>
        </p:nvSpPr>
        <p:spPr>
          <a:xfrm>
            <a:off x="381000" y="2057400"/>
            <a:ext cx="8153400" cy="2308324"/>
          </a:xfrm>
          <a:prstGeom prst="rect">
            <a:avLst/>
          </a:prstGeom>
          <a:noFill/>
        </p:spPr>
        <p:txBody>
          <a:bodyPr wrap="square" rtlCol="0">
            <a:spAutoFit/>
          </a:bodyPr>
          <a:lstStyle/>
          <a:p>
            <a:pPr marL="342900" indent="-342900">
              <a:buFont typeface="Wingdings" panose="05000000000000000000" pitchFamily="2" charset="2"/>
              <a:buChar char="§"/>
            </a:pPr>
            <a:r>
              <a:rPr lang="en-US" altLang="en-US" sz="3600" dirty="0" smtClean="0">
                <a:latin typeface="Calibri" pitchFamily="34" charset="0"/>
              </a:rPr>
              <a:t>CRM</a:t>
            </a:r>
            <a:endParaRPr lang="en-US" altLang="en-US" sz="3600" dirty="0">
              <a:latin typeface="Calibri" pitchFamily="34" charset="0"/>
            </a:endParaRPr>
          </a:p>
          <a:p>
            <a:pPr marL="342900" indent="-342900">
              <a:buFont typeface="Wingdings" panose="05000000000000000000" pitchFamily="2" charset="2"/>
              <a:buChar char="§"/>
            </a:pPr>
            <a:r>
              <a:rPr lang="en-US" altLang="en-US" sz="3600" dirty="0" smtClean="0">
                <a:latin typeface="Calibri" pitchFamily="34" charset="0"/>
              </a:rPr>
              <a:t>Bomgar</a:t>
            </a:r>
          </a:p>
          <a:p>
            <a:pPr marL="342900" indent="-342900">
              <a:buFont typeface="Wingdings" panose="05000000000000000000" pitchFamily="2" charset="2"/>
              <a:buChar char="§"/>
            </a:pPr>
            <a:r>
              <a:rPr lang="en-US" altLang="en-US" sz="3600" dirty="0" smtClean="0">
                <a:latin typeface="Calibri" pitchFamily="34" charset="0"/>
              </a:rPr>
              <a:t>Job Aids</a:t>
            </a:r>
          </a:p>
          <a:p>
            <a:pPr marL="342900" indent="-342900">
              <a:buFont typeface="Wingdings" panose="05000000000000000000" pitchFamily="2" charset="2"/>
              <a:buChar char="§"/>
            </a:pPr>
            <a:r>
              <a:rPr lang="en-US" altLang="en-US" sz="3600" dirty="0" smtClean="0">
                <a:latin typeface="Calibri" pitchFamily="34" charset="0"/>
              </a:rPr>
              <a:t>Joint entry sessions</a:t>
            </a:r>
            <a:endParaRPr lang="en-US" altLang="en-US" sz="3600" dirty="0">
              <a:latin typeface="Calibri" pitchFamily="34" charset="0"/>
            </a:endParaRPr>
          </a:p>
        </p:txBody>
      </p:sp>
    </p:spTree>
    <p:extLst>
      <p:ext uri="{BB962C8B-B14F-4D97-AF65-F5344CB8AC3E}">
        <p14:creationId xmlns:p14="http://schemas.microsoft.com/office/powerpoint/2010/main" val="40870937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1371600"/>
            <a:ext cx="7772400" cy="1470025"/>
          </a:xfrm>
          <a:prstGeom prst="rect">
            <a:avLst/>
          </a:prstGeom>
        </p:spPr>
        <p:txBody>
          <a:bodyPr>
            <a:normAutofit/>
          </a:bodyPr>
          <a:lstStyle/>
          <a:p>
            <a:r>
              <a:rPr lang="en-US" dirty="0" smtClean="0"/>
              <a:t>Communications Update</a:t>
            </a:r>
            <a:endParaRPr lang="en-US" dirty="0"/>
          </a:p>
        </p:txBody>
      </p:sp>
      <p:sp>
        <p:nvSpPr>
          <p:cNvPr id="5" name="Subtitle 4"/>
          <p:cNvSpPr>
            <a:spLocks noGrp="1"/>
          </p:cNvSpPr>
          <p:nvPr>
            <p:ph type="subTitle" idx="4294967295"/>
          </p:nvPr>
        </p:nvSpPr>
        <p:spPr>
          <a:xfrm>
            <a:off x="609600" y="2971800"/>
            <a:ext cx="7924800" cy="1752600"/>
          </a:xfrm>
          <a:prstGeom prst="rect">
            <a:avLst/>
          </a:prstGeom>
        </p:spPr>
        <p:txBody>
          <a:bodyPr>
            <a:normAutofit/>
          </a:bodyPr>
          <a:lstStyle/>
          <a:p>
            <a:pPr marL="0" indent="0" algn="ctr">
              <a:buNone/>
            </a:pPr>
            <a:r>
              <a:rPr lang="en-US" dirty="0" smtClean="0">
                <a:solidFill>
                  <a:srgbClr val="480000"/>
                </a:solidFill>
              </a:rPr>
              <a:t>Amber Pursley</a:t>
            </a:r>
          </a:p>
          <a:p>
            <a:pPr marL="0" indent="0" algn="ctr">
              <a:buNone/>
            </a:pPr>
            <a:r>
              <a:rPr lang="en-US" dirty="0" smtClean="0">
                <a:solidFill>
                  <a:srgbClr val="480000"/>
                </a:solidFill>
              </a:rPr>
              <a:t>Communications/Special Projects Manager, Human Resources</a:t>
            </a:r>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63</a:t>
            </a:fld>
            <a:endParaRPr lang="en-US" dirty="0"/>
          </a:p>
        </p:txBody>
      </p:sp>
      <p:sp>
        <p:nvSpPr>
          <p:cNvPr id="2" name="Date Placeholder 1"/>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9060464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Upcoming HR Forums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64</a:t>
            </a:fld>
            <a:endParaRPr lang="en-US" dirty="0"/>
          </a:p>
        </p:txBody>
      </p:sp>
      <p:sp>
        <p:nvSpPr>
          <p:cNvPr id="9" name="TextBox 8"/>
          <p:cNvSpPr txBox="1"/>
          <p:nvPr/>
        </p:nvSpPr>
        <p:spPr>
          <a:xfrm>
            <a:off x="381000" y="1883926"/>
            <a:ext cx="8153400" cy="3831818"/>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altLang="en-US" sz="3000" dirty="0" smtClean="0">
                <a:latin typeface="Calibri" pitchFamily="34" charset="0"/>
              </a:rPr>
              <a:t>Monthly beginning in Fall 2014</a:t>
            </a:r>
          </a:p>
          <a:p>
            <a:pPr marL="342900" indent="-342900">
              <a:lnSpc>
                <a:spcPct val="150000"/>
              </a:lnSpc>
              <a:buFont typeface="Wingdings" panose="05000000000000000000" pitchFamily="2" charset="2"/>
              <a:buChar char="§"/>
            </a:pPr>
            <a:r>
              <a:rPr lang="en-US" altLang="en-US" sz="3000" dirty="0" smtClean="0">
                <a:latin typeface="Calibri" pitchFamily="34" charset="0"/>
              </a:rPr>
              <a:t>“Stay </a:t>
            </a:r>
            <a:r>
              <a:rPr lang="en-US" altLang="en-US" sz="3000" dirty="0">
                <a:latin typeface="Calibri" pitchFamily="34" charset="0"/>
              </a:rPr>
              <a:t>Connected” Initiative</a:t>
            </a:r>
          </a:p>
          <a:p>
            <a:pPr marL="342900" indent="-342900">
              <a:lnSpc>
                <a:spcPct val="150000"/>
              </a:lnSpc>
              <a:buFont typeface="Wingdings" panose="05000000000000000000" pitchFamily="2" charset="2"/>
              <a:buChar char="§"/>
            </a:pPr>
            <a:r>
              <a:rPr lang="en-US" altLang="en-US" sz="3000" dirty="0" smtClean="0">
                <a:latin typeface="Calibri" pitchFamily="34" charset="0"/>
              </a:rPr>
              <a:t>Timely </a:t>
            </a:r>
            <a:r>
              <a:rPr lang="en-US" altLang="en-US" sz="3000" dirty="0">
                <a:latin typeface="Calibri" pitchFamily="34" charset="0"/>
              </a:rPr>
              <a:t>Training Topics + HR Reminders</a:t>
            </a:r>
          </a:p>
          <a:p>
            <a:pPr marL="342900" indent="-342900">
              <a:spcBef>
                <a:spcPts val="1200"/>
              </a:spcBef>
              <a:buFont typeface="Wingdings" panose="05000000000000000000" pitchFamily="2" charset="2"/>
              <a:buChar char="§"/>
            </a:pPr>
            <a:r>
              <a:rPr lang="en-US" altLang="en-US" sz="3000" dirty="0">
                <a:latin typeface="Calibri" pitchFamily="34" charset="0"/>
              </a:rPr>
              <a:t>Will </a:t>
            </a:r>
            <a:r>
              <a:rPr lang="en-US" altLang="en-US" sz="3000" dirty="0" smtClean="0">
                <a:latin typeface="Calibri" pitchFamily="34" charset="0"/>
              </a:rPr>
              <a:t>also be available via live webcast</a:t>
            </a:r>
          </a:p>
          <a:p>
            <a:pPr marL="342900" indent="-342900">
              <a:spcBef>
                <a:spcPts val="1200"/>
              </a:spcBef>
              <a:buFont typeface="Wingdings" panose="05000000000000000000" pitchFamily="2" charset="2"/>
              <a:buChar char="§"/>
            </a:pPr>
            <a:r>
              <a:rPr lang="en-US" altLang="en-US" sz="3000" dirty="0" smtClean="0">
                <a:latin typeface="Calibri" pitchFamily="34" charset="0"/>
              </a:rPr>
              <a:t>Questions or suggestions?</a:t>
            </a:r>
          </a:p>
          <a:p>
            <a:pPr marL="914400" lvl="1" indent="-457200">
              <a:buFont typeface="Wingdings" panose="05000000000000000000" pitchFamily="2" charset="2"/>
              <a:buChar char="ü"/>
            </a:pPr>
            <a:r>
              <a:rPr lang="en-US" altLang="en-US" sz="2800" dirty="0" smtClean="0">
                <a:latin typeface="Calibri" pitchFamily="34" charset="0"/>
              </a:rPr>
              <a:t>Amber Pursley / 644-0184 / </a:t>
            </a:r>
            <a:r>
              <a:rPr lang="en-US" altLang="en-US" sz="2800" dirty="0" smtClean="0">
                <a:latin typeface="Calibri" pitchFamily="34" charset="0"/>
                <a:hlinkClick r:id="rId2"/>
              </a:rPr>
              <a:t>apursley@fsu.edu</a:t>
            </a:r>
            <a:endParaRPr lang="en-US" altLang="en-US" sz="2800" dirty="0">
              <a:latin typeface="Calibri" pitchFamily="34" charset="0"/>
            </a:endParaRP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2042936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066800" y="2514600"/>
            <a:ext cx="7086600" cy="914400"/>
          </a:xfrm>
          <a:prstGeom prst="rect">
            <a:avLst/>
          </a:prstGeom>
        </p:spPr>
        <p:txBody>
          <a:bodyPr>
            <a:noAutofit/>
          </a:bodyPr>
          <a:lstStyle/>
          <a:p>
            <a:r>
              <a:rPr lang="en-US" sz="4800" dirty="0" smtClean="0"/>
              <a:t>Questions &amp; Answers</a:t>
            </a:r>
            <a:endParaRPr lang="en-US" sz="4800"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65</a:t>
            </a:fld>
            <a:endParaRPr lang="en-US" dirty="0"/>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9855273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66</a:t>
            </a:fld>
            <a:endParaRPr lang="en-US" dirty="0"/>
          </a:p>
        </p:txBody>
      </p:sp>
      <p:sp>
        <p:nvSpPr>
          <p:cNvPr id="8" name="Date Placeholder 7"/>
          <p:cNvSpPr>
            <a:spLocks noGrp="1"/>
          </p:cNvSpPr>
          <p:nvPr>
            <p:ph type="dt" sz="half" idx="10"/>
          </p:nvPr>
        </p:nvSpPr>
        <p:spPr/>
        <p:txBody>
          <a:bodyPr/>
          <a:lstStyle/>
          <a:p>
            <a:r>
              <a:rPr lang="en-US" dirty="0" smtClean="0"/>
              <a:t>Department Representative Meeting - May 20, 2014</a:t>
            </a:r>
          </a:p>
        </p:txBody>
      </p:sp>
      <p:sp>
        <p:nvSpPr>
          <p:cNvPr id="12" name="Title 3"/>
          <p:cNvSpPr txBox="1">
            <a:spLocks/>
          </p:cNvSpPr>
          <p:nvPr/>
        </p:nvSpPr>
        <p:spPr>
          <a:xfrm>
            <a:off x="685800" y="1371600"/>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Closing Remarks</a:t>
            </a:r>
            <a:endParaRPr lang="en-US" dirty="0"/>
          </a:p>
        </p:txBody>
      </p:sp>
      <p:sp useBgFill="1">
        <p:nvSpPr>
          <p:cNvPr id="6" name="Title 1"/>
          <p:cNvSpPr txBox="1">
            <a:spLocks/>
          </p:cNvSpPr>
          <p:nvPr/>
        </p:nvSpPr>
        <p:spPr bwMode="auto">
          <a:xfrm>
            <a:off x="609600" y="2819400"/>
            <a:ext cx="8001000" cy="25908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480000"/>
                </a:solidFill>
                <a:latin typeface="+mn-lt"/>
              </a:rPr>
              <a:t>Phaedra Harris</a:t>
            </a:r>
            <a:endParaRPr lang="en-US" dirty="0" smtClean="0">
              <a:solidFill>
                <a:srgbClr val="480000"/>
              </a:solidFill>
              <a:latin typeface="+mn-lt"/>
            </a:endParaRPr>
          </a:p>
          <a:p>
            <a:endParaRPr lang="en-US" sz="3600" dirty="0">
              <a:solidFill>
                <a:srgbClr val="480000"/>
              </a:solidFill>
              <a:latin typeface="+mn-lt"/>
            </a:endParaRPr>
          </a:p>
          <a:p>
            <a:r>
              <a:rPr lang="en-US" sz="3600" dirty="0" smtClean="0">
                <a:latin typeface="+mn-lt"/>
              </a:rPr>
              <a:t>Director, Human Resources</a:t>
            </a:r>
            <a:endParaRPr lang="en-US" sz="3600" dirty="0">
              <a:latin typeface="+mn-lt"/>
            </a:endParaRPr>
          </a:p>
        </p:txBody>
      </p:sp>
    </p:spTree>
    <p:extLst>
      <p:ext uri="{BB962C8B-B14F-4D97-AF65-F5344CB8AC3E}">
        <p14:creationId xmlns:p14="http://schemas.microsoft.com/office/powerpoint/2010/main" val="305667835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Upcoming HR Initiatives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67</a:t>
            </a:fld>
            <a:endParaRPr lang="en-US" dirty="0"/>
          </a:p>
        </p:txBody>
      </p:sp>
      <p:sp>
        <p:nvSpPr>
          <p:cNvPr id="9" name="TextBox 8"/>
          <p:cNvSpPr txBox="1"/>
          <p:nvPr/>
        </p:nvSpPr>
        <p:spPr>
          <a:xfrm>
            <a:off x="381000" y="2057400"/>
            <a:ext cx="8153400" cy="3709349"/>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altLang="en-US" sz="3200" dirty="0" smtClean="0">
                <a:latin typeface="Calibri" pitchFamily="34" charset="0"/>
              </a:rPr>
              <a:t>USPS ePerformance</a:t>
            </a:r>
          </a:p>
          <a:p>
            <a:pPr marL="342900" indent="-342900">
              <a:lnSpc>
                <a:spcPct val="150000"/>
              </a:lnSpc>
              <a:buFont typeface="Wingdings" panose="05000000000000000000" pitchFamily="2" charset="2"/>
              <a:buChar char="§"/>
            </a:pPr>
            <a:r>
              <a:rPr lang="en-US" altLang="en-US" sz="3200" dirty="0" smtClean="0">
                <a:latin typeface="Calibri" pitchFamily="34" charset="0"/>
              </a:rPr>
              <a:t>Online </a:t>
            </a:r>
            <a:r>
              <a:rPr lang="en-US" altLang="en-US" sz="3200" dirty="0">
                <a:latin typeface="Calibri" pitchFamily="34" charset="0"/>
              </a:rPr>
              <a:t>New Employee Wizard </a:t>
            </a:r>
            <a:r>
              <a:rPr lang="en-US" altLang="en-US" sz="3200" dirty="0" smtClean="0">
                <a:latin typeface="Calibri" pitchFamily="34" charset="0"/>
              </a:rPr>
              <a:t>Forms</a:t>
            </a:r>
          </a:p>
          <a:p>
            <a:pPr marL="342900" indent="-342900">
              <a:lnSpc>
                <a:spcPct val="150000"/>
              </a:lnSpc>
              <a:buFont typeface="Wingdings" panose="05000000000000000000" pitchFamily="2" charset="2"/>
              <a:buChar char="§"/>
            </a:pPr>
            <a:r>
              <a:rPr lang="en-US" altLang="en-US" sz="3200" dirty="0" smtClean="0">
                <a:latin typeface="Calibri" pitchFamily="34" charset="0"/>
              </a:rPr>
              <a:t>Paperless Time Entry</a:t>
            </a:r>
          </a:p>
          <a:p>
            <a:pPr marL="342900" indent="-342900">
              <a:lnSpc>
                <a:spcPct val="150000"/>
              </a:lnSpc>
              <a:buFont typeface="Wingdings" panose="05000000000000000000" pitchFamily="2" charset="2"/>
              <a:buChar char="§"/>
            </a:pPr>
            <a:r>
              <a:rPr lang="en-US" altLang="en-US" sz="3200" dirty="0" smtClean="0">
                <a:latin typeface="Calibri" pitchFamily="34" charset="0"/>
              </a:rPr>
              <a:t>Affordable Care Act</a:t>
            </a:r>
          </a:p>
          <a:p>
            <a:pPr marL="342900" indent="-342900">
              <a:lnSpc>
                <a:spcPct val="150000"/>
              </a:lnSpc>
              <a:buFont typeface="Wingdings" panose="05000000000000000000" pitchFamily="2" charset="2"/>
              <a:buChar char="§"/>
            </a:pPr>
            <a:r>
              <a:rPr lang="en-US" altLang="en-US" sz="3200" dirty="0" smtClean="0">
                <a:latin typeface="Calibri" pitchFamily="34" charset="0"/>
              </a:rPr>
              <a:t>PeopleSoft Upgrade</a:t>
            </a:r>
            <a:endParaRPr lang="en-US" altLang="en-US" sz="3200" dirty="0">
              <a:latin typeface="Calibri" pitchFamily="34" charset="0"/>
            </a:endParaRP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33618615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2644775"/>
            <a:ext cx="7772400" cy="1089025"/>
          </a:xfrm>
          <a:prstGeom prst="rect">
            <a:avLst/>
          </a:prstGeom>
        </p:spPr>
        <p:txBody>
          <a:bodyPr>
            <a:normAutofit/>
          </a:bodyPr>
          <a:lstStyle/>
          <a:p>
            <a:r>
              <a:rPr lang="en-US" sz="6000" b="1" dirty="0" smtClean="0"/>
              <a:t>DOOR PRIZE</a:t>
            </a:r>
            <a:endParaRPr lang="en-US" sz="6000" b="1"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68</a:t>
            </a:fld>
            <a:endParaRPr lang="en-US" dirty="0"/>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7578634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066800" y="2514600"/>
            <a:ext cx="7086600" cy="914400"/>
          </a:xfrm>
          <a:prstGeom prst="rect">
            <a:avLst/>
          </a:prstGeom>
        </p:spPr>
        <p:txBody>
          <a:bodyPr>
            <a:noAutofit/>
          </a:bodyPr>
          <a:lstStyle/>
          <a:p>
            <a:r>
              <a:rPr lang="en-US" sz="6000" dirty="0" smtClean="0"/>
              <a:t>Thank You!</a:t>
            </a:r>
            <a:endParaRPr lang="en-US" sz="6000"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69</a:t>
            </a:fld>
            <a:endParaRPr lang="en-US" dirty="0"/>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2864555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Employment &amp; Comp/Class Updates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7</a:t>
            </a:fld>
            <a:endParaRPr lang="en-US" dirty="0"/>
          </a:p>
        </p:txBody>
      </p:sp>
      <p:sp>
        <p:nvSpPr>
          <p:cNvPr id="9" name="TextBox 8"/>
          <p:cNvSpPr txBox="1"/>
          <p:nvPr/>
        </p:nvSpPr>
        <p:spPr>
          <a:xfrm>
            <a:off x="381000" y="2057400"/>
            <a:ext cx="8153400" cy="3108543"/>
          </a:xfrm>
          <a:prstGeom prst="rect">
            <a:avLst/>
          </a:prstGeom>
          <a:noFill/>
        </p:spPr>
        <p:txBody>
          <a:bodyPr wrap="square" rtlCol="0">
            <a:spAutoFit/>
          </a:bodyPr>
          <a:lstStyle/>
          <a:p>
            <a:pPr marL="342900" indent="-342900">
              <a:buFont typeface="Wingdings" panose="05000000000000000000" pitchFamily="2" charset="2"/>
              <a:buChar char="§"/>
            </a:pPr>
            <a:r>
              <a:rPr lang="en-US" altLang="en-US" sz="2800" dirty="0">
                <a:latin typeface="Calibri" pitchFamily="34" charset="0"/>
              </a:rPr>
              <a:t>Veteran’s Preference Changes</a:t>
            </a:r>
          </a:p>
          <a:p>
            <a:pPr marL="914400" lvl="1" indent="-457200">
              <a:buFont typeface="Wingdings" panose="05000000000000000000" pitchFamily="2" charset="2"/>
              <a:buChar char="ü"/>
            </a:pPr>
            <a:r>
              <a:rPr lang="en-US" altLang="en-US" sz="2800" dirty="0">
                <a:latin typeface="Calibri" pitchFamily="34" charset="0"/>
              </a:rPr>
              <a:t>Wartime Period Removed</a:t>
            </a:r>
          </a:p>
          <a:p>
            <a:pPr marL="914400" lvl="1" indent="-457200">
              <a:buFont typeface="Wingdings" panose="05000000000000000000" pitchFamily="2" charset="2"/>
              <a:buChar char="ü"/>
            </a:pPr>
            <a:r>
              <a:rPr lang="en-US" altLang="en-US" sz="2800" dirty="0">
                <a:latin typeface="Calibri" pitchFamily="34" charset="0"/>
              </a:rPr>
              <a:t>Florida Residency Removed</a:t>
            </a:r>
          </a:p>
          <a:p>
            <a:pPr marL="914400" lvl="1" indent="-457200">
              <a:buFont typeface="Wingdings" panose="05000000000000000000" pitchFamily="2" charset="2"/>
              <a:buChar char="ü"/>
            </a:pPr>
            <a:r>
              <a:rPr lang="en-US" altLang="en-US" sz="2800" dirty="0">
                <a:latin typeface="Calibri" pitchFamily="34" charset="0"/>
              </a:rPr>
              <a:t>Veteran’s Preference for Parents or Guardians in certain circumstances</a:t>
            </a:r>
          </a:p>
          <a:p>
            <a:pPr marL="342900" indent="-342900">
              <a:buFont typeface="Wingdings" panose="05000000000000000000" pitchFamily="2" charset="2"/>
              <a:buChar char="§"/>
            </a:pPr>
            <a:r>
              <a:rPr lang="en-US" altLang="en-US" sz="2800" dirty="0">
                <a:latin typeface="Calibri" pitchFamily="34" charset="0"/>
              </a:rPr>
              <a:t>Early Provisioning</a:t>
            </a:r>
          </a:p>
          <a:p>
            <a:pPr marL="914400" lvl="1" indent="-457200">
              <a:buFont typeface="Wingdings" panose="05000000000000000000" pitchFamily="2" charset="2"/>
              <a:buChar char="ü"/>
            </a:pPr>
            <a:r>
              <a:rPr lang="en-US" altLang="en-US" sz="2800" dirty="0">
                <a:latin typeface="Calibri" pitchFamily="34" charset="0"/>
              </a:rPr>
              <a:t>For Faculty and Executive Service</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853268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Employment &amp; Comp/Class Updates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8</a:t>
            </a:fld>
            <a:endParaRPr lang="en-US" dirty="0"/>
          </a:p>
        </p:txBody>
      </p:sp>
      <p:sp>
        <p:nvSpPr>
          <p:cNvPr id="9" name="TextBox 8"/>
          <p:cNvSpPr txBox="1"/>
          <p:nvPr/>
        </p:nvSpPr>
        <p:spPr>
          <a:xfrm>
            <a:off x="381000" y="2057400"/>
            <a:ext cx="8153400" cy="3046988"/>
          </a:xfrm>
          <a:prstGeom prst="rect">
            <a:avLst/>
          </a:prstGeom>
          <a:noFill/>
        </p:spPr>
        <p:txBody>
          <a:bodyPr wrap="square" rtlCol="0">
            <a:spAutoFit/>
          </a:bodyPr>
          <a:lstStyle/>
          <a:p>
            <a:pPr marL="342900" indent="-342900">
              <a:buFont typeface="Wingdings" panose="05000000000000000000" pitchFamily="2" charset="2"/>
              <a:buChar char="§"/>
            </a:pPr>
            <a:r>
              <a:rPr lang="en-US" altLang="en-US" sz="3200" dirty="0">
                <a:latin typeface="Calibri" pitchFamily="34" charset="0"/>
              </a:rPr>
              <a:t>Job Opening Cleanup</a:t>
            </a:r>
          </a:p>
          <a:p>
            <a:pPr marL="914400" lvl="1" indent="-457200">
              <a:buFont typeface="Wingdings" panose="05000000000000000000" pitchFamily="2" charset="2"/>
              <a:buChar char="ü"/>
            </a:pPr>
            <a:r>
              <a:rPr lang="en-US" altLang="en-US" sz="3200" dirty="0">
                <a:latin typeface="Calibri" pitchFamily="34" charset="0"/>
              </a:rPr>
              <a:t>Browse Job Openings for old openings to close out</a:t>
            </a:r>
          </a:p>
          <a:p>
            <a:pPr marL="342900" indent="-342900">
              <a:buFont typeface="Wingdings" panose="05000000000000000000" pitchFamily="2" charset="2"/>
              <a:buChar char="§"/>
            </a:pPr>
            <a:r>
              <a:rPr lang="en-US" altLang="en-US" sz="3200" dirty="0">
                <a:latin typeface="Calibri" pitchFamily="34" charset="0"/>
              </a:rPr>
              <a:t>Faculty Transcripts</a:t>
            </a:r>
          </a:p>
          <a:p>
            <a:pPr marL="342900" indent="-342900">
              <a:buFont typeface="Wingdings" panose="05000000000000000000" pitchFamily="2" charset="2"/>
              <a:buChar char="§"/>
            </a:pPr>
            <a:r>
              <a:rPr lang="en-US" altLang="en-US" sz="3200" dirty="0">
                <a:latin typeface="Calibri" pitchFamily="34" charset="0"/>
              </a:rPr>
              <a:t>Online New Employee Wizard Forms</a:t>
            </a:r>
          </a:p>
          <a:p>
            <a:pPr marL="342900" indent="-342900">
              <a:buFont typeface="Wingdings" panose="05000000000000000000" pitchFamily="2" charset="2"/>
              <a:buChar char="§"/>
            </a:pPr>
            <a:r>
              <a:rPr lang="en-US" altLang="en-US" sz="3200" dirty="0">
                <a:latin typeface="Calibri" pitchFamily="34" charset="0"/>
              </a:rPr>
              <a:t>USPS Profiles</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1010012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0" y="1143000"/>
            <a:ext cx="8229600" cy="914400"/>
          </a:xfrm>
          <a:prstGeom prst="rect">
            <a:avLst/>
          </a:prstGeom>
        </p:spPr>
        <p:txBody>
          <a:bodyPr>
            <a:normAutofit/>
          </a:bodyPr>
          <a:lstStyle/>
          <a:p>
            <a:r>
              <a:rPr lang="en-US" sz="4200" dirty="0" smtClean="0"/>
              <a:t>Employment &amp; Comp/Class Updates</a:t>
            </a:r>
            <a:endParaRPr lang="en-US" dirty="0"/>
          </a:p>
        </p:txBody>
      </p:sp>
      <p:sp>
        <p:nvSpPr>
          <p:cNvPr id="3" name="Slide Number Placeholder 2"/>
          <p:cNvSpPr>
            <a:spLocks noGrp="1"/>
          </p:cNvSpPr>
          <p:nvPr>
            <p:ph type="sldNum" sz="quarter" idx="12"/>
          </p:nvPr>
        </p:nvSpPr>
        <p:spPr>
          <a:xfrm>
            <a:off x="6998855" y="6492875"/>
            <a:ext cx="2133600" cy="365125"/>
          </a:xfrm>
        </p:spPr>
        <p:txBody>
          <a:bodyPr/>
          <a:lstStyle/>
          <a:p>
            <a:fld id="{B808CAB8-6123-4F46-A4F1-91E8380FDB49}" type="slidenum">
              <a:rPr lang="en-US" smtClean="0"/>
              <a:t>9</a:t>
            </a:fld>
            <a:endParaRPr lang="en-US" dirty="0"/>
          </a:p>
        </p:txBody>
      </p:sp>
      <p:sp>
        <p:nvSpPr>
          <p:cNvPr id="9" name="TextBox 8"/>
          <p:cNvSpPr txBox="1"/>
          <p:nvPr/>
        </p:nvSpPr>
        <p:spPr>
          <a:xfrm>
            <a:off x="381000" y="2057400"/>
            <a:ext cx="8153400" cy="3847207"/>
          </a:xfrm>
          <a:prstGeom prst="rect">
            <a:avLst/>
          </a:prstGeom>
          <a:noFill/>
        </p:spPr>
        <p:txBody>
          <a:bodyPr wrap="square" rtlCol="0">
            <a:spAutoFit/>
          </a:bodyPr>
          <a:lstStyle/>
          <a:p>
            <a:pPr algn="ctr"/>
            <a:r>
              <a:rPr lang="en-US" altLang="en-US" sz="3200" b="1" u="sng" dirty="0" smtClean="0">
                <a:latin typeface="Calibri" pitchFamily="34" charset="0"/>
              </a:rPr>
              <a:t>Behavior-based </a:t>
            </a:r>
            <a:r>
              <a:rPr lang="en-US" altLang="en-US" sz="3200" b="1" u="sng" dirty="0">
                <a:latin typeface="Calibri" pitchFamily="34" charset="0"/>
              </a:rPr>
              <a:t>Interviewing</a:t>
            </a:r>
          </a:p>
          <a:p>
            <a:pPr marL="342900" indent="-342900">
              <a:buFont typeface="Wingdings" panose="05000000000000000000" pitchFamily="2" charset="2"/>
              <a:buChar char="§"/>
            </a:pPr>
            <a:endParaRPr lang="en-US" altLang="en-US" sz="1600" dirty="0" smtClean="0">
              <a:latin typeface="Calibri" pitchFamily="34" charset="0"/>
            </a:endParaRPr>
          </a:p>
          <a:p>
            <a:pPr marL="342900" indent="-342900">
              <a:buFont typeface="Wingdings" panose="05000000000000000000" pitchFamily="2" charset="2"/>
              <a:buChar char="§"/>
            </a:pPr>
            <a:r>
              <a:rPr lang="en-US" altLang="en-US" sz="3200" dirty="0" smtClean="0">
                <a:latin typeface="Calibri" pitchFamily="34" charset="0"/>
              </a:rPr>
              <a:t>Questions </a:t>
            </a:r>
            <a:r>
              <a:rPr lang="en-US" altLang="en-US" sz="3200" dirty="0">
                <a:latin typeface="Calibri" pitchFamily="34" charset="0"/>
              </a:rPr>
              <a:t>probe actual events or situations the candidate faced</a:t>
            </a:r>
          </a:p>
          <a:p>
            <a:pPr marL="342900" indent="-342900">
              <a:buFont typeface="Wingdings" panose="05000000000000000000" pitchFamily="2" charset="2"/>
              <a:buChar char="§"/>
            </a:pPr>
            <a:r>
              <a:rPr lang="en-US" altLang="en-US" sz="3200" dirty="0">
                <a:latin typeface="Calibri" pitchFamily="34" charset="0"/>
              </a:rPr>
              <a:t>Use the responsibilities within a position description to develop questions</a:t>
            </a:r>
          </a:p>
          <a:p>
            <a:pPr marL="342900" indent="-342900">
              <a:buFont typeface="Wingdings" panose="05000000000000000000" pitchFamily="2" charset="2"/>
              <a:buChar char="§"/>
            </a:pPr>
            <a:r>
              <a:rPr lang="en-US" altLang="en-US" sz="3200" dirty="0">
                <a:latin typeface="Calibri" pitchFamily="34" charset="0"/>
              </a:rPr>
              <a:t>Sample Questions</a:t>
            </a:r>
          </a:p>
          <a:p>
            <a:pPr marL="342900" indent="-342900">
              <a:buFont typeface="Wingdings" panose="05000000000000000000" pitchFamily="2" charset="2"/>
              <a:buChar char="§"/>
            </a:pPr>
            <a:r>
              <a:rPr lang="en-US" altLang="en-US" sz="3200" dirty="0">
                <a:latin typeface="Calibri" pitchFamily="34" charset="0"/>
              </a:rPr>
              <a:t>Want More?</a:t>
            </a:r>
          </a:p>
        </p:txBody>
      </p:sp>
      <p:sp>
        <p:nvSpPr>
          <p:cNvPr id="5" name="Date Placeholder 4"/>
          <p:cNvSpPr>
            <a:spLocks noGrp="1"/>
          </p:cNvSpPr>
          <p:nvPr>
            <p:ph type="dt" sz="half" idx="10"/>
          </p:nvPr>
        </p:nvSpPr>
        <p:spPr/>
        <p:txBody>
          <a:bodyPr/>
          <a:lstStyle/>
          <a:p>
            <a:r>
              <a:rPr lang="en-US" dirty="0" smtClean="0"/>
              <a:t>Department Representative Meeting - May 20, 2014</a:t>
            </a:r>
          </a:p>
        </p:txBody>
      </p:sp>
    </p:spTree>
    <p:extLst>
      <p:ext uri="{BB962C8B-B14F-4D97-AF65-F5344CB8AC3E}">
        <p14:creationId xmlns:p14="http://schemas.microsoft.com/office/powerpoint/2010/main" val="518725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2616</TotalTime>
  <Words>3354</Words>
  <Application>Microsoft Office PowerPoint</Application>
  <PresentationFormat>On-screen Show (4:3)</PresentationFormat>
  <Paragraphs>523</Paragraphs>
  <Slides>69</Slides>
  <Notes>13</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PowerPoint Presentation</vt:lpstr>
      <vt:lpstr>PowerPoint Presentation</vt:lpstr>
      <vt:lpstr>PowerPoint Presentation</vt:lpstr>
      <vt:lpstr>PowerPoint Presentation</vt:lpstr>
      <vt:lpstr>Employment &amp; Compensation/Classification Updates</vt:lpstr>
      <vt:lpstr>Employment &amp; Comp/Class Updates</vt:lpstr>
      <vt:lpstr>Employment &amp; Comp/Class Updates</vt:lpstr>
      <vt:lpstr>Employment &amp; Comp/Class Updates</vt:lpstr>
      <vt:lpstr>Employment &amp; Comp/Class Updates</vt:lpstr>
      <vt:lpstr>Benefits Updates</vt:lpstr>
      <vt:lpstr>Benefits Updates</vt:lpstr>
      <vt:lpstr>Domestic Partnership Health Insurance Stipend</vt:lpstr>
      <vt:lpstr>Leaves of Absence</vt:lpstr>
      <vt:lpstr>Affordable Care Act – OPS Insurance Coverage</vt:lpstr>
      <vt:lpstr>New Hire FRS Certification Forms</vt:lpstr>
      <vt:lpstr>Seminole Savings Discount Program</vt:lpstr>
      <vt:lpstr>DOOR PRIZE</vt:lpstr>
      <vt:lpstr>Employee Data Management Reminders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 Entry and Approval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BREAK</vt:lpstr>
      <vt:lpstr>Department Representative Recognition</vt:lpstr>
      <vt:lpstr>PowerPoint Presentation</vt:lpstr>
      <vt:lpstr>PowerPoint Presentation</vt:lpstr>
      <vt:lpstr>VEVRAA/503 Updates</vt:lpstr>
      <vt:lpstr>Office of Federal Contract Compliance Programs (OFCCP)</vt:lpstr>
      <vt:lpstr>VEVRAA/503</vt:lpstr>
      <vt:lpstr>Payroll Announcements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DOOR PRIZE</vt:lpstr>
      <vt:lpstr>Graduate Assistant Appointments, Waivers and Reporting</vt:lpstr>
      <vt:lpstr>PowerPoint Presentation</vt:lpstr>
      <vt:lpstr>PowerPoint Presentation</vt:lpstr>
      <vt:lpstr>PowerPoint Presentation</vt:lpstr>
      <vt:lpstr>PowerPoint Presentation</vt:lpstr>
      <vt:lpstr>PowerPoint Presentation</vt:lpstr>
      <vt:lpstr>Communications Update</vt:lpstr>
      <vt:lpstr>Upcoming HR Forums</vt:lpstr>
      <vt:lpstr>Questions &amp; Answers</vt:lpstr>
      <vt:lpstr>PowerPoint Presentation</vt:lpstr>
      <vt:lpstr>Upcoming HR Initiatives</vt:lpstr>
      <vt:lpstr>DOOR PRIZE</vt:lpstr>
      <vt:lpstr>Thank You!</vt:lpstr>
    </vt:vector>
  </TitlesOfParts>
  <Company>ITS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Darris, Megan</dc:creator>
  <cp:lastModifiedBy>Pursley, Amber</cp:lastModifiedBy>
  <cp:revision>229</cp:revision>
  <cp:lastPrinted>2014-05-19T19:49:26Z</cp:lastPrinted>
  <dcterms:created xsi:type="dcterms:W3CDTF">2012-08-22T13:56:44Z</dcterms:created>
  <dcterms:modified xsi:type="dcterms:W3CDTF">2014-05-20T16:59:48Z</dcterms:modified>
</cp:coreProperties>
</file>